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4" r:id="rId6"/>
    <p:sldId id="261" r:id="rId7"/>
    <p:sldId id="262" r:id="rId8"/>
    <p:sldId id="263" r:id="rId9"/>
    <p:sldId id="265" r:id="rId10"/>
    <p:sldId id="266" r:id="rId11"/>
    <p:sldId id="287" r:id="rId12"/>
    <p:sldId id="268" r:id="rId13"/>
    <p:sldId id="269" r:id="rId14"/>
    <p:sldId id="285" r:id="rId15"/>
    <p:sldId id="272" r:id="rId16"/>
    <p:sldId id="273" r:id="rId17"/>
    <p:sldId id="283" r:id="rId18"/>
    <p:sldId id="288" r:id="rId19"/>
    <p:sldId id="275" r:id="rId20"/>
    <p:sldId id="276" r:id="rId21"/>
    <p:sldId id="286" r:id="rId22"/>
    <p:sldId id="277" r:id="rId23"/>
    <p:sldId id="278" r:id="rId24"/>
    <p:sldId id="279" r:id="rId25"/>
    <p:sldId id="281" r:id="rId26"/>
    <p:sldId id="282" r:id="rId27"/>
  </p:sldIdLst>
  <p:sldSz cx="9144000" cy="5143500" type="screen16x9"/>
  <p:notesSz cx="6858000" cy="9144000"/>
  <p:embeddedFontLst>
    <p:embeddedFont>
      <p:font typeface="Bebas Neue" panose="020B0604020202020204" charset="0"/>
      <p:regular r:id="rId29"/>
    </p:embeddedFont>
    <p:embeddedFont>
      <p:font typeface="Merriweather" panose="00000500000000000000" pitchFamily="2" charset="0"/>
      <p:regular r:id="rId30"/>
      <p:bold r:id="rId31"/>
      <p:italic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Paytone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BB2CB0-092F-4E23-B967-E50BCBF13458}">
  <a:tblStyle styleId="{5FBB2CB0-092F-4E23-B967-E50BCBF13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3690" autoAdjust="0"/>
  </p:normalViewPr>
  <p:slideViewPr>
    <p:cSldViewPr snapToGrid="0">
      <p:cViewPr>
        <p:scale>
          <a:sx n="66" d="100"/>
          <a:sy n="66" d="100"/>
        </p:scale>
        <p:origin x="692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da8799a9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bda8799a9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77cd7da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77cd7da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77cd7da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77cd7da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50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e060f297e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e060f297e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da8799a90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bda8799a90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c56135f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c56135f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c56135fe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c56135fe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df6fbfb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df6fbfb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df6fbfb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df6fbfb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57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df6fbfb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df6fbfb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899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e060f297e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e060f297e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da8799a90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bda8799a90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df051f4d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df051f4d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e060f297e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e060f297e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195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6774d09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6774d09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e060f297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e060f297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e0d10b7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e0d10b7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5fb4710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75fb4710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da8799a90_1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bda8799a90_1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da8799a90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bda8799a90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a8799a9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bda8799a9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a8799a9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bda8799a9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23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de83e34f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de83e34f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e060f297e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e060f297e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de83e34f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de83e34f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de83e34f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de83e34f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11691" y="3052487"/>
            <a:ext cx="1993827" cy="2008895"/>
          </a:xfrm>
          <a:custGeom>
            <a:avLst/>
            <a:gdLst/>
            <a:ahLst/>
            <a:cxnLst/>
            <a:rect l="l" t="t" r="r" b="b"/>
            <a:pathLst>
              <a:path w="1898883" h="1913233" extrusionOk="0">
                <a:moveTo>
                  <a:pt x="0" y="0"/>
                </a:moveTo>
                <a:lnTo>
                  <a:pt x="1898883" y="0"/>
                </a:lnTo>
                <a:lnTo>
                  <a:pt x="1898883" y="1913233"/>
                </a:lnTo>
                <a:lnTo>
                  <a:pt x="0" y="191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 rot="-924964" flipH="1">
            <a:off x="5698182" y="3343628"/>
            <a:ext cx="2382677" cy="1426628"/>
          </a:xfrm>
          <a:custGeom>
            <a:avLst/>
            <a:gdLst/>
            <a:ahLst/>
            <a:cxnLst/>
            <a:rect l="l" t="t" r="r" b="b"/>
            <a:pathLst>
              <a:path w="3052426" h="1827640" extrusionOk="0">
                <a:moveTo>
                  <a:pt x="3052425" y="0"/>
                </a:moveTo>
                <a:lnTo>
                  <a:pt x="0" y="0"/>
                </a:lnTo>
                <a:lnTo>
                  <a:pt x="0" y="1827640"/>
                </a:lnTo>
                <a:lnTo>
                  <a:pt x="3052425" y="1827640"/>
                </a:lnTo>
                <a:lnTo>
                  <a:pt x="305242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-5400000">
            <a:off x="5324450" y="-204791"/>
            <a:ext cx="5984875" cy="5375982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-5400000">
            <a:off x="5655106" y="-204791"/>
            <a:ext cx="5984875" cy="5375982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 flipH="1">
            <a:off x="6224127" y="734670"/>
            <a:ext cx="2659647" cy="4238481"/>
          </a:xfrm>
          <a:custGeom>
            <a:avLst/>
            <a:gdLst/>
            <a:ahLst/>
            <a:cxnLst/>
            <a:rect l="l" t="t" r="r" b="b"/>
            <a:pathLst>
              <a:path w="2119241" h="3377276" extrusionOk="0">
                <a:moveTo>
                  <a:pt x="2119241" y="0"/>
                </a:moveTo>
                <a:lnTo>
                  <a:pt x="0" y="0"/>
                </a:lnTo>
                <a:lnTo>
                  <a:pt x="0" y="3377276"/>
                </a:lnTo>
                <a:lnTo>
                  <a:pt x="2119241" y="3377276"/>
                </a:lnTo>
                <a:lnTo>
                  <a:pt x="2119241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2113990" y="-1940673"/>
            <a:ext cx="13374184" cy="6010548"/>
            <a:chOff x="5877" y="8849"/>
            <a:chExt cx="35664490" cy="16028128"/>
          </a:xfrm>
        </p:grpSpPr>
        <p:sp>
          <p:nvSpPr>
            <p:cNvPr id="33" name="Google Shape;33;p5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 rot="137699">
            <a:off x="4385625" y="3585918"/>
            <a:ext cx="2969945" cy="1829264"/>
          </a:xfrm>
          <a:custGeom>
            <a:avLst/>
            <a:gdLst/>
            <a:ahLst/>
            <a:cxnLst/>
            <a:rect l="l" t="t" r="r" b="b"/>
            <a:pathLst>
              <a:path w="2265315" h="1395265" extrusionOk="0">
                <a:moveTo>
                  <a:pt x="0" y="0"/>
                </a:moveTo>
                <a:lnTo>
                  <a:pt x="2265316" y="0"/>
                </a:lnTo>
                <a:lnTo>
                  <a:pt x="2265316" y="1395265"/>
                </a:lnTo>
                <a:lnTo>
                  <a:pt x="0" y="139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559" r="-35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2113990" y="-1303573"/>
            <a:ext cx="13374184" cy="6010548"/>
            <a:chOff x="5877" y="8849"/>
            <a:chExt cx="35664490" cy="16028128"/>
          </a:xfrm>
        </p:grpSpPr>
        <p:sp>
          <p:nvSpPr>
            <p:cNvPr id="42" name="Google Shape;42;p6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-2113990" y="-3475273"/>
            <a:ext cx="13374184" cy="6010548"/>
            <a:chOff x="5877" y="8849"/>
            <a:chExt cx="35664490" cy="16028128"/>
          </a:xfrm>
        </p:grpSpPr>
        <p:sp>
          <p:nvSpPr>
            <p:cNvPr id="45" name="Google Shape;45;p6"/>
            <p:cNvSpPr/>
            <p:nvPr/>
          </p:nvSpPr>
          <p:spPr>
            <a:xfrm rot="10800000">
              <a:off x="587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10800000">
              <a:off x="17826867" y="8849"/>
              <a:ext cx="17843500" cy="16028128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7D0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4935499" y="1256860"/>
            <a:ext cx="3308617" cy="3246580"/>
          </a:xfrm>
          <a:custGeom>
            <a:avLst/>
            <a:gdLst/>
            <a:ahLst/>
            <a:cxnLst/>
            <a:rect l="l" t="t" r="r" b="b"/>
            <a:pathLst>
              <a:path w="3143579" h="3084637" extrusionOk="0">
                <a:moveTo>
                  <a:pt x="0" y="0"/>
                </a:moveTo>
                <a:lnTo>
                  <a:pt x="3143579" y="0"/>
                </a:lnTo>
                <a:lnTo>
                  <a:pt x="3143579" y="3084637"/>
                </a:lnTo>
                <a:lnTo>
                  <a:pt x="0" y="308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 rot="5400000">
            <a:off x="101693" y="-998477"/>
            <a:ext cx="5984875" cy="7386628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6731350" y="873125"/>
            <a:ext cx="1968714" cy="4268214"/>
          </a:xfrm>
          <a:custGeom>
            <a:avLst/>
            <a:gdLst/>
            <a:ahLst/>
            <a:cxnLst/>
            <a:rect l="l" t="t" r="r" b="b"/>
            <a:pathLst>
              <a:path w="1556296" h="3374082" extrusionOk="0">
                <a:moveTo>
                  <a:pt x="0" y="0"/>
                </a:moveTo>
                <a:lnTo>
                  <a:pt x="1556295" y="0"/>
                </a:lnTo>
                <a:lnTo>
                  <a:pt x="1556295" y="3374082"/>
                </a:lnTo>
                <a:lnTo>
                  <a:pt x="0" y="3374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 rot="-534013">
            <a:off x="4853505" y="3518821"/>
            <a:ext cx="2489434" cy="1795505"/>
          </a:xfrm>
          <a:custGeom>
            <a:avLst/>
            <a:gdLst/>
            <a:ahLst/>
            <a:cxnLst/>
            <a:rect l="l" t="t" r="r" b="b"/>
            <a:pathLst>
              <a:path w="2200859" h="1587370" extrusionOk="0">
                <a:moveTo>
                  <a:pt x="0" y="0"/>
                </a:moveTo>
                <a:lnTo>
                  <a:pt x="2200859" y="0"/>
                </a:lnTo>
                <a:lnTo>
                  <a:pt x="2200859" y="1587370"/>
                </a:lnTo>
                <a:lnTo>
                  <a:pt x="0" y="158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6548598" y="306026"/>
            <a:ext cx="1923842" cy="4836503"/>
          </a:xfrm>
          <a:custGeom>
            <a:avLst/>
            <a:gdLst/>
            <a:ahLst/>
            <a:cxnLst/>
            <a:rect l="l" t="t" r="r" b="b"/>
            <a:pathLst>
              <a:path w="1178464" h="2962636" extrusionOk="0">
                <a:moveTo>
                  <a:pt x="0" y="0"/>
                </a:moveTo>
                <a:lnTo>
                  <a:pt x="1178464" y="0"/>
                </a:lnTo>
                <a:lnTo>
                  <a:pt x="1178464" y="2962635"/>
                </a:lnTo>
                <a:lnTo>
                  <a:pt x="0" y="2962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9" r="-11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ytone One"/>
              <a:buChar char="●"/>
              <a:defRPr sz="18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Char char="○"/>
              <a:defRPr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bancompan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firebase.google.com/docs" TargetMode="External"/><Relationship Id="rId5" Type="http://schemas.openxmlformats.org/officeDocument/2006/relationships/hyperlink" Target="https://www.sheba.xyz/" TargetMode="External"/><Relationship Id="rId4" Type="http://schemas.openxmlformats.org/officeDocument/2006/relationships/hyperlink" Target="https://www.taskrabbit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rot="5400000">
            <a:off x="-364465" y="-271740"/>
            <a:ext cx="5989043" cy="5379726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gradFill>
            <a:gsLst>
              <a:gs pos="0">
                <a:srgbClr val="E9FB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 panose="00000500000000000000" pitchFamily="2" charset="0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-301941" y="1815805"/>
            <a:ext cx="5834700" cy="97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ts val="7562"/>
              </a:lnSpc>
            </a:pPr>
            <a:r>
              <a:rPr lang="en-US" sz="6000" b="1" dirty="0" err="1">
                <a:solidFill>
                  <a:schemeClr val="accent2">
                    <a:lumMod val="90000"/>
                    <a:lumOff val="10000"/>
                  </a:schemeClr>
                </a:solidFill>
                <a:latin typeface="Paytone One" panose="020B0604020202020204" charset="0"/>
                <a:ea typeface="Merriweather"/>
                <a:cs typeface="Merriweather"/>
                <a:sym typeface="Merriweather"/>
              </a:rPr>
              <a:t>ServiceBOX</a:t>
            </a:r>
            <a:r>
              <a:rPr lang="en-US" sz="60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 </a:t>
            </a:r>
            <a:r>
              <a:rPr lang="en-US" sz="5400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 </a:t>
            </a:r>
          </a:p>
        </p:txBody>
      </p:sp>
      <p:grpSp>
        <p:nvGrpSpPr>
          <p:cNvPr id="76" name="Google Shape;76;p11"/>
          <p:cNvGrpSpPr/>
          <p:nvPr/>
        </p:nvGrpSpPr>
        <p:grpSpPr>
          <a:xfrm>
            <a:off x="398880" y="2755674"/>
            <a:ext cx="4610099" cy="609600"/>
            <a:chOff x="0" y="-38100"/>
            <a:chExt cx="2198997" cy="33412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7" name="Google Shape;77;p11"/>
            <p:cNvSpPr/>
            <p:nvPr/>
          </p:nvSpPr>
          <p:spPr>
            <a:xfrm>
              <a:off x="0" y="0"/>
              <a:ext cx="2198997" cy="296020"/>
            </a:xfrm>
            <a:custGeom>
              <a:avLst/>
              <a:gdLst/>
              <a:ahLst/>
              <a:cxnLst/>
              <a:rect l="l" t="t" r="r" b="b"/>
              <a:pathLst>
                <a:path w="2198997" h="296020" extrusionOk="0">
                  <a:moveTo>
                    <a:pt x="22689" y="0"/>
                  </a:moveTo>
                  <a:lnTo>
                    <a:pt x="2176308" y="0"/>
                  </a:lnTo>
                  <a:cubicBezTo>
                    <a:pt x="2182325" y="0"/>
                    <a:pt x="2188096" y="2390"/>
                    <a:pt x="2192351" y="6645"/>
                  </a:cubicBezTo>
                  <a:cubicBezTo>
                    <a:pt x="2196606" y="10900"/>
                    <a:pt x="2198997" y="16671"/>
                    <a:pt x="2198997" y="22689"/>
                  </a:cubicBezTo>
                  <a:lnTo>
                    <a:pt x="2198997" y="273331"/>
                  </a:lnTo>
                  <a:cubicBezTo>
                    <a:pt x="2198997" y="285862"/>
                    <a:pt x="2188838" y="296020"/>
                    <a:pt x="2176308" y="296020"/>
                  </a:cubicBezTo>
                  <a:lnTo>
                    <a:pt x="22689" y="296020"/>
                  </a:lnTo>
                  <a:cubicBezTo>
                    <a:pt x="16671" y="296020"/>
                    <a:pt x="10900" y="293629"/>
                    <a:pt x="6645" y="289374"/>
                  </a:cubicBezTo>
                  <a:cubicBezTo>
                    <a:pt x="2390" y="285119"/>
                    <a:pt x="0" y="279348"/>
                    <a:pt x="0" y="273331"/>
                  </a:cubicBezTo>
                  <a:lnTo>
                    <a:pt x="0" y="22689"/>
                  </a:lnTo>
                  <a:cubicBezTo>
                    <a:pt x="0" y="16671"/>
                    <a:pt x="2390" y="10900"/>
                    <a:pt x="6645" y="6645"/>
                  </a:cubicBezTo>
                  <a:cubicBezTo>
                    <a:pt x="10900" y="2390"/>
                    <a:pt x="16671" y="0"/>
                    <a:pt x="226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 panose="00000500000000000000" pitchFamily="2" charset="0"/>
              </a:endParaRPr>
            </a:p>
          </p:txBody>
        </p:sp>
        <p:sp>
          <p:nvSpPr>
            <p:cNvPr id="78" name="Google Shape;78;p11"/>
            <p:cNvSpPr txBox="1"/>
            <p:nvPr/>
          </p:nvSpPr>
          <p:spPr>
            <a:xfrm>
              <a:off x="0" y="-38100"/>
              <a:ext cx="2198997" cy="33412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Merriweather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1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Merriweather" panose="00000500000000000000" pitchFamily="2" charset="0"/>
                <a:ea typeface="Paytone One"/>
                <a:cs typeface="Paytone One"/>
                <a:sym typeface="Paytone One"/>
              </a:rPr>
              <a:t>01</a:t>
            </a:r>
            <a:endParaRPr sz="1800">
              <a:solidFill>
                <a:schemeClr val="lt2"/>
              </a:solidFill>
              <a:latin typeface="Merriweather" panose="00000500000000000000" pitchFamily="2" charset="0"/>
              <a:ea typeface="Paytone One"/>
              <a:cs typeface="Paytone One"/>
              <a:sym typeface="Paytone One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" y="-80775"/>
            <a:ext cx="1286585" cy="12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0AC38-737E-4F03-BA07-6D06F0948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3" t="6438" r="18706" b="9175"/>
          <a:stretch/>
        </p:blipFill>
        <p:spPr>
          <a:xfrm>
            <a:off x="5532759" y="152332"/>
            <a:ext cx="3448907" cy="244145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045484-0137-498E-A3A9-1A95F60FDC03}"/>
              </a:ext>
            </a:extLst>
          </p:cNvPr>
          <p:cNvSpPr txBox="1"/>
          <p:nvPr/>
        </p:nvSpPr>
        <p:spPr>
          <a:xfrm>
            <a:off x="719702" y="2941341"/>
            <a:ext cx="4885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A Trusted </a:t>
            </a: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Professional</a:t>
            </a:r>
            <a:r>
              <a:rPr lang="en-US" sz="1400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 Hiring </a:t>
            </a: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rPr>
              <a:t>Platform</a:t>
            </a:r>
            <a:endParaRPr lang="en-US" dirty="0">
              <a:latin typeface="Merriweather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F28775-8D02-49F5-917F-4665EC9C7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4" b="3608"/>
          <a:stretch/>
        </p:blipFill>
        <p:spPr>
          <a:xfrm>
            <a:off x="6230635" y="2754161"/>
            <a:ext cx="2193663" cy="190142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520650" y="53850"/>
            <a:ext cx="8358000" cy="12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4500" b="1">
                <a:solidFill>
                  <a:schemeClr val="tx1"/>
                </a:solidFill>
                <a:latin typeface="Paytone One"/>
                <a:ea typeface="Paytone One"/>
                <a:cs typeface="Paytone One"/>
                <a:sym typeface="Paytone One"/>
              </a:rPr>
              <a:t>Research Gap Identification</a:t>
            </a:r>
            <a:endParaRPr sz="4500" b="1">
              <a:solidFill>
                <a:schemeClr val="tx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tx1"/>
                </a:solidFill>
                <a:latin typeface="Paytone One"/>
                <a:ea typeface="Paytone One"/>
                <a:cs typeface="Paytone One"/>
                <a:sym typeface="Paytone One"/>
              </a:rPr>
              <a:t>10</a:t>
            </a:r>
            <a:endParaRPr sz="1700" dirty="0">
              <a:solidFill>
                <a:schemeClr val="tx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9" name="Group 8">
            <a:extLst>
              <a:ext uri="{FF2B5EF4-FFF2-40B4-BE49-F238E27FC236}">
                <a16:creationId xmlns:a16="http://schemas.microsoft.com/office/drawing/2014/main" id="{4B10C8B9-EB10-4EE9-A560-6788CA700F72}"/>
              </a:ext>
            </a:extLst>
          </p:cNvPr>
          <p:cNvGrpSpPr/>
          <p:nvPr/>
        </p:nvGrpSpPr>
        <p:grpSpPr>
          <a:xfrm>
            <a:off x="-858342" y="2124477"/>
            <a:ext cx="6562775" cy="3477054"/>
            <a:chOff x="-3608056" y="-3993532"/>
            <a:chExt cx="8750366" cy="4636072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531EC84-165D-44CE-BD9E-8F72FACFFBCA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A659E16A-7474-4A8B-9A2A-558186058557}"/>
                </a:ext>
              </a:extLst>
            </p:cNvPr>
            <p:cNvSpPr txBox="1"/>
            <p:nvPr/>
          </p:nvSpPr>
          <p:spPr>
            <a:xfrm>
              <a:off x="-3608056" y="-3993532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749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Lack of Trust</a:t>
              </a:r>
            </a:p>
          </p:txBody>
        </p:sp>
      </p:grpSp>
      <p:sp>
        <p:nvSpPr>
          <p:cNvPr id="44" name="TextBox 13">
            <a:extLst>
              <a:ext uri="{FF2B5EF4-FFF2-40B4-BE49-F238E27FC236}">
                <a16:creationId xmlns:a16="http://schemas.microsoft.com/office/drawing/2014/main" id="{E30CE128-AE78-4A0C-B983-D6E80C4D47F9}"/>
              </a:ext>
            </a:extLst>
          </p:cNvPr>
          <p:cNvSpPr txBox="1"/>
          <p:nvPr/>
        </p:nvSpPr>
        <p:spPr>
          <a:xfrm>
            <a:off x="-214954" y="2578394"/>
            <a:ext cx="4624685" cy="10584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Users doubtful about </a:t>
            </a:r>
            <a:b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technician credibility</a:t>
            </a:r>
          </a:p>
        </p:txBody>
      </p:sp>
      <p:sp>
        <p:nvSpPr>
          <p:cNvPr id="46" name="Freeform 15" descr="preencoded.png">
            <a:extLst>
              <a:ext uri="{FF2B5EF4-FFF2-40B4-BE49-F238E27FC236}">
                <a16:creationId xmlns:a16="http://schemas.microsoft.com/office/drawing/2014/main" id="{BD4E770C-CA6C-45C4-BC6C-974D053E1B96}"/>
              </a:ext>
            </a:extLst>
          </p:cNvPr>
          <p:cNvSpPr/>
          <p:nvPr/>
        </p:nvSpPr>
        <p:spPr>
          <a:xfrm>
            <a:off x="6937325" y="5645349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3" b="-823"/>
            </a:stretch>
          </a:blipFill>
        </p:spPr>
      </p:sp>
      <p:grpSp>
        <p:nvGrpSpPr>
          <p:cNvPr id="47" name="Group 16">
            <a:extLst>
              <a:ext uri="{FF2B5EF4-FFF2-40B4-BE49-F238E27FC236}">
                <a16:creationId xmlns:a16="http://schemas.microsoft.com/office/drawing/2014/main" id="{A72B85DA-D239-4C00-9C1F-B9DDA35F7DEC}"/>
              </a:ext>
            </a:extLst>
          </p:cNvPr>
          <p:cNvGrpSpPr/>
          <p:nvPr/>
        </p:nvGrpSpPr>
        <p:grpSpPr>
          <a:xfrm>
            <a:off x="5512921" y="1438999"/>
            <a:ext cx="10772896" cy="2622966"/>
            <a:chOff x="-9221549" y="-2854748"/>
            <a:chExt cx="14363859" cy="3497288"/>
          </a:xfrm>
        </p:grpSpPr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E547871-2885-4698-A9FF-1A873791ABBB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888318EE-ADB5-4BCE-9444-13DBAA9AB617}"/>
                </a:ext>
              </a:extLst>
            </p:cNvPr>
            <p:cNvSpPr txBox="1"/>
            <p:nvPr/>
          </p:nvSpPr>
          <p:spPr>
            <a:xfrm>
              <a:off x="-9221549" y="-2854748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Poor UX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125A1168-13D5-49E7-BB3F-F20F317D6D3A}"/>
              </a:ext>
            </a:extLst>
          </p:cNvPr>
          <p:cNvGrpSpPr/>
          <p:nvPr/>
        </p:nvGrpSpPr>
        <p:grpSpPr>
          <a:xfrm>
            <a:off x="5501979" y="1872695"/>
            <a:ext cx="11706274" cy="3360288"/>
            <a:chOff x="-9236139" y="-3164350"/>
            <a:chExt cx="15608364" cy="4480387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3AE55C84-C539-49CB-BAEB-2A4DE1AF947E}"/>
                </a:ext>
              </a:extLst>
            </p:cNvPr>
            <p:cNvSpPr/>
            <p:nvPr/>
          </p:nvSpPr>
          <p:spPr>
            <a:xfrm>
              <a:off x="0" y="0"/>
              <a:ext cx="6372225" cy="1316037"/>
            </a:xfrm>
            <a:custGeom>
              <a:avLst/>
              <a:gdLst/>
              <a:ahLst/>
              <a:cxnLst/>
              <a:rect l="l" t="t" r="r" b="b"/>
              <a:pathLst>
                <a:path w="6372225" h="1316037">
                  <a:moveTo>
                    <a:pt x="0" y="0"/>
                  </a:moveTo>
                  <a:lnTo>
                    <a:pt x="6372225" y="0"/>
                  </a:lnTo>
                  <a:lnTo>
                    <a:pt x="637222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21">
              <a:extLst>
                <a:ext uri="{FF2B5EF4-FFF2-40B4-BE49-F238E27FC236}">
                  <a16:creationId xmlns:a16="http://schemas.microsoft.com/office/drawing/2014/main" id="{CD0CEA30-579C-4640-9E14-58B48F66AB5F}"/>
                </a:ext>
              </a:extLst>
            </p:cNvPr>
            <p:cNvSpPr txBox="1"/>
            <p:nvPr/>
          </p:nvSpPr>
          <p:spPr>
            <a:xfrm>
              <a:off x="-9236139" y="-3164350"/>
              <a:ext cx="6372225" cy="14112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0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Complex and confusing </a:t>
              </a:r>
            </a:p>
            <a:p>
              <a:pPr algn="l">
                <a:lnSpc>
                  <a:spcPts val="180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interfaces on current apps</a:t>
              </a:r>
            </a:p>
          </p:txBody>
        </p:sp>
      </p:grpSp>
      <p:sp>
        <p:nvSpPr>
          <p:cNvPr id="54" name="Freeform 23" descr="preencoded.png">
            <a:extLst>
              <a:ext uri="{FF2B5EF4-FFF2-40B4-BE49-F238E27FC236}">
                <a16:creationId xmlns:a16="http://schemas.microsoft.com/office/drawing/2014/main" id="{4A40BB4F-475E-458F-96E5-37E631C7BACD}"/>
              </a:ext>
            </a:extLst>
          </p:cNvPr>
          <p:cNvSpPr/>
          <p:nvPr/>
        </p:nvSpPr>
        <p:spPr>
          <a:xfrm>
            <a:off x="9900940" y="3934271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3" b="-823"/>
            </a:stretch>
          </a:blipFill>
        </p:spPr>
      </p:sp>
      <p:grpSp>
        <p:nvGrpSpPr>
          <p:cNvPr id="55" name="Group 24">
            <a:extLst>
              <a:ext uri="{FF2B5EF4-FFF2-40B4-BE49-F238E27FC236}">
                <a16:creationId xmlns:a16="http://schemas.microsoft.com/office/drawing/2014/main" id="{4B3D8458-A6A8-4BF8-A215-0B54D88F2A0C}"/>
              </a:ext>
            </a:extLst>
          </p:cNvPr>
          <p:cNvGrpSpPr/>
          <p:nvPr/>
        </p:nvGrpSpPr>
        <p:grpSpPr>
          <a:xfrm>
            <a:off x="4773177" y="3499863"/>
            <a:ext cx="4407491" cy="543645"/>
            <a:chOff x="-314375" y="-150245"/>
            <a:chExt cx="5876654" cy="724860"/>
          </a:xfrm>
        </p:grpSpPr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182C9BA2-32B0-4D74-8883-564A751AA23F}"/>
                </a:ext>
              </a:extLst>
            </p:cNvPr>
            <p:cNvSpPr/>
            <p:nvPr/>
          </p:nvSpPr>
          <p:spPr>
            <a:xfrm>
              <a:off x="-314375" y="-67925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92FEA173-20E1-4204-BF48-25BB4272336B}"/>
                </a:ext>
              </a:extLst>
            </p:cNvPr>
            <p:cNvSpPr txBox="1"/>
            <p:nvPr/>
          </p:nvSpPr>
          <p:spPr>
            <a:xfrm>
              <a:off x="419969" y="-15024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Limited Local Focus</a:t>
              </a:r>
            </a:p>
          </p:txBody>
        </p:sp>
      </p:grpSp>
      <p:grpSp>
        <p:nvGrpSpPr>
          <p:cNvPr id="58" name="Group 27">
            <a:extLst>
              <a:ext uri="{FF2B5EF4-FFF2-40B4-BE49-F238E27FC236}">
                <a16:creationId xmlns:a16="http://schemas.microsoft.com/office/drawing/2014/main" id="{CAA3CBCB-6C4E-4A48-A0F0-7A96EE5329A0}"/>
              </a:ext>
            </a:extLst>
          </p:cNvPr>
          <p:cNvGrpSpPr/>
          <p:nvPr/>
        </p:nvGrpSpPr>
        <p:grpSpPr>
          <a:xfrm>
            <a:off x="5282653" y="3923549"/>
            <a:ext cx="4849045" cy="1058466"/>
            <a:chOff x="-72848" y="542380"/>
            <a:chExt cx="6465393" cy="1411288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0075FD75-002E-4033-BA8A-401C27D5AF5F}"/>
                </a:ext>
              </a:extLst>
            </p:cNvPr>
            <p:cNvSpPr/>
            <p:nvPr/>
          </p:nvSpPr>
          <p:spPr>
            <a:xfrm>
              <a:off x="-72848" y="583159"/>
              <a:ext cx="6372225" cy="1316037"/>
            </a:xfrm>
            <a:custGeom>
              <a:avLst/>
              <a:gdLst/>
              <a:ahLst/>
              <a:cxnLst/>
              <a:rect l="l" t="t" r="r" b="b"/>
              <a:pathLst>
                <a:path w="6372225" h="1316037">
                  <a:moveTo>
                    <a:pt x="0" y="0"/>
                  </a:moveTo>
                  <a:lnTo>
                    <a:pt x="6372225" y="0"/>
                  </a:lnTo>
                  <a:lnTo>
                    <a:pt x="637222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D481091A-E4AC-46AE-9164-0ECAECEEF3BF}"/>
                </a:ext>
              </a:extLst>
            </p:cNvPr>
            <p:cNvSpPr txBox="1"/>
            <p:nvPr/>
          </p:nvSpPr>
          <p:spPr>
            <a:xfrm>
              <a:off x="20320" y="542380"/>
              <a:ext cx="6372225" cy="1411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0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Global apps don’t cater to </a:t>
              </a:r>
            </a:p>
            <a:p>
              <a:pPr algn="l">
                <a:lnSpc>
                  <a:spcPts val="180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Bangladesh urban needs</a:t>
              </a:r>
            </a:p>
          </p:txBody>
        </p:sp>
      </p:grpSp>
      <p:sp>
        <p:nvSpPr>
          <p:cNvPr id="62" name="Freeform 31" descr="preencoded.png">
            <a:extLst>
              <a:ext uri="{FF2B5EF4-FFF2-40B4-BE49-F238E27FC236}">
                <a16:creationId xmlns:a16="http://schemas.microsoft.com/office/drawing/2014/main" id="{205DD2B5-6324-4052-94C2-D222DFB63178}"/>
              </a:ext>
            </a:extLst>
          </p:cNvPr>
          <p:cNvSpPr/>
          <p:nvPr/>
        </p:nvSpPr>
        <p:spPr>
          <a:xfrm>
            <a:off x="9900940" y="7356425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3" b="-823"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3F46E-A1EF-48DD-A542-F394418A24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7" b="-1"/>
          <a:stretch/>
        </p:blipFill>
        <p:spPr>
          <a:xfrm>
            <a:off x="3106147" y="1585638"/>
            <a:ext cx="2406774" cy="2440344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/>
        </p:nvSpPr>
        <p:spPr>
          <a:xfrm>
            <a:off x="2357070" y="-164261"/>
            <a:ext cx="8358000" cy="12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4500" b="1" dirty="0">
                <a:solidFill>
                  <a:schemeClr val="tx1"/>
                </a:solidFill>
                <a:latin typeface="Paytone One"/>
                <a:ea typeface="Paytone One"/>
                <a:cs typeface="Paytone One"/>
                <a:sym typeface="Paytone One"/>
              </a:rPr>
              <a:t>Requirements</a:t>
            </a:r>
            <a:endParaRPr sz="4500" b="1" dirty="0">
              <a:solidFill>
                <a:schemeClr val="tx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tx1"/>
                </a:solidFill>
                <a:latin typeface="Paytone One"/>
                <a:ea typeface="Paytone One"/>
                <a:cs typeface="Paytone One"/>
                <a:sym typeface="Paytone One"/>
              </a:rPr>
              <a:t>10</a:t>
            </a:r>
            <a:endParaRPr sz="1700" dirty="0">
              <a:solidFill>
                <a:schemeClr val="tx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C531EC84-165D-44CE-BD9E-8F72FACFFBCA}"/>
              </a:ext>
            </a:extLst>
          </p:cNvPr>
          <p:cNvSpPr/>
          <p:nvPr/>
        </p:nvSpPr>
        <p:spPr>
          <a:xfrm>
            <a:off x="1847700" y="5119626"/>
            <a:ext cx="3856733" cy="481905"/>
          </a:xfrm>
          <a:custGeom>
            <a:avLst/>
            <a:gdLst/>
            <a:ahLst/>
            <a:cxnLst/>
            <a:rect l="l" t="t" r="r" b="b"/>
            <a:pathLst>
              <a:path w="5142310" h="642540">
                <a:moveTo>
                  <a:pt x="0" y="0"/>
                </a:moveTo>
                <a:lnTo>
                  <a:pt x="5142310" y="0"/>
                </a:lnTo>
                <a:lnTo>
                  <a:pt x="5142310" y="642540"/>
                </a:lnTo>
                <a:lnTo>
                  <a:pt x="0" y="6425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46" name="Freeform 15" descr="preencoded.png">
            <a:extLst>
              <a:ext uri="{FF2B5EF4-FFF2-40B4-BE49-F238E27FC236}">
                <a16:creationId xmlns:a16="http://schemas.microsoft.com/office/drawing/2014/main" id="{BD4E770C-CA6C-45C4-BC6C-974D053E1B96}"/>
              </a:ext>
            </a:extLst>
          </p:cNvPr>
          <p:cNvSpPr/>
          <p:nvPr/>
        </p:nvSpPr>
        <p:spPr>
          <a:xfrm>
            <a:off x="6937325" y="5645349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3" b="-823"/>
            </a:stretch>
          </a:blipFill>
        </p:spPr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FE547871-2885-4698-A9FF-1A873791ABBB}"/>
              </a:ext>
            </a:extLst>
          </p:cNvPr>
          <p:cNvSpPr/>
          <p:nvPr/>
        </p:nvSpPr>
        <p:spPr>
          <a:xfrm>
            <a:off x="12429084" y="3580060"/>
            <a:ext cx="3856733" cy="481905"/>
          </a:xfrm>
          <a:custGeom>
            <a:avLst/>
            <a:gdLst/>
            <a:ahLst/>
            <a:cxnLst/>
            <a:rect l="l" t="t" r="r" b="b"/>
            <a:pathLst>
              <a:path w="5142310" h="642540">
                <a:moveTo>
                  <a:pt x="0" y="0"/>
                </a:moveTo>
                <a:lnTo>
                  <a:pt x="5142310" y="0"/>
                </a:lnTo>
                <a:lnTo>
                  <a:pt x="5142310" y="642540"/>
                </a:lnTo>
                <a:lnTo>
                  <a:pt x="0" y="6425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51" name="Freeform 20">
            <a:extLst>
              <a:ext uri="{FF2B5EF4-FFF2-40B4-BE49-F238E27FC236}">
                <a16:creationId xmlns:a16="http://schemas.microsoft.com/office/drawing/2014/main" id="{3AE55C84-C539-49CB-BAEB-2A4DE1AF947E}"/>
              </a:ext>
            </a:extLst>
          </p:cNvPr>
          <p:cNvSpPr/>
          <p:nvPr/>
        </p:nvSpPr>
        <p:spPr>
          <a:xfrm>
            <a:off x="12429084" y="4245956"/>
            <a:ext cx="4779169" cy="987027"/>
          </a:xfrm>
          <a:custGeom>
            <a:avLst/>
            <a:gdLst/>
            <a:ahLst/>
            <a:cxnLst/>
            <a:rect l="l" t="t" r="r" b="b"/>
            <a:pathLst>
              <a:path w="6372225" h="1316037">
                <a:moveTo>
                  <a:pt x="0" y="0"/>
                </a:moveTo>
                <a:lnTo>
                  <a:pt x="6372225" y="0"/>
                </a:lnTo>
                <a:lnTo>
                  <a:pt x="6372225" y="1316037"/>
                </a:lnTo>
                <a:lnTo>
                  <a:pt x="0" y="131603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54" name="Freeform 23" descr="preencoded.png">
            <a:extLst>
              <a:ext uri="{FF2B5EF4-FFF2-40B4-BE49-F238E27FC236}">
                <a16:creationId xmlns:a16="http://schemas.microsoft.com/office/drawing/2014/main" id="{4A40BB4F-475E-458F-96E5-37E631C7BACD}"/>
              </a:ext>
            </a:extLst>
          </p:cNvPr>
          <p:cNvSpPr/>
          <p:nvPr/>
        </p:nvSpPr>
        <p:spPr>
          <a:xfrm>
            <a:off x="9900940" y="3934271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3" b="-823"/>
            </a:stretch>
          </a:blipFill>
        </p:spPr>
      </p:sp>
      <p:sp>
        <p:nvSpPr>
          <p:cNvPr id="59" name="Freeform 28">
            <a:extLst>
              <a:ext uri="{FF2B5EF4-FFF2-40B4-BE49-F238E27FC236}">
                <a16:creationId xmlns:a16="http://schemas.microsoft.com/office/drawing/2014/main" id="{0075FD75-002E-4033-BA8A-401C27D5AF5F}"/>
              </a:ext>
            </a:extLst>
          </p:cNvPr>
          <p:cNvSpPr/>
          <p:nvPr/>
        </p:nvSpPr>
        <p:spPr>
          <a:xfrm>
            <a:off x="5282653" y="3954133"/>
            <a:ext cx="4779169" cy="987028"/>
          </a:xfrm>
          <a:custGeom>
            <a:avLst/>
            <a:gdLst/>
            <a:ahLst/>
            <a:cxnLst/>
            <a:rect l="l" t="t" r="r" b="b"/>
            <a:pathLst>
              <a:path w="6372225" h="1316037">
                <a:moveTo>
                  <a:pt x="0" y="0"/>
                </a:moveTo>
                <a:lnTo>
                  <a:pt x="6372225" y="0"/>
                </a:lnTo>
                <a:lnTo>
                  <a:pt x="6372225" y="1316037"/>
                </a:lnTo>
                <a:lnTo>
                  <a:pt x="0" y="131603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62" name="Freeform 31" descr="preencoded.png">
            <a:extLst>
              <a:ext uri="{FF2B5EF4-FFF2-40B4-BE49-F238E27FC236}">
                <a16:creationId xmlns:a16="http://schemas.microsoft.com/office/drawing/2014/main" id="{205DD2B5-6324-4052-94C2-D222DFB63178}"/>
              </a:ext>
            </a:extLst>
          </p:cNvPr>
          <p:cNvSpPr/>
          <p:nvPr/>
        </p:nvSpPr>
        <p:spPr>
          <a:xfrm>
            <a:off x="9900940" y="7356425"/>
            <a:ext cx="461516" cy="577006"/>
          </a:xfrm>
          <a:custGeom>
            <a:avLst/>
            <a:gdLst/>
            <a:ahLst/>
            <a:cxnLst/>
            <a:rect l="l" t="t" r="r" b="b"/>
            <a:pathLst>
              <a:path w="461516" h="577006">
                <a:moveTo>
                  <a:pt x="0" y="0"/>
                </a:moveTo>
                <a:lnTo>
                  <a:pt x="461516" y="0"/>
                </a:lnTo>
                <a:lnTo>
                  <a:pt x="461516" y="577006"/>
                </a:lnTo>
                <a:lnTo>
                  <a:pt x="0" y="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3" b="-823"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E5D52-450D-4E0E-B46E-EA4BF503C9F6}"/>
              </a:ext>
            </a:extLst>
          </p:cNvPr>
          <p:cNvSpPr txBox="1"/>
          <p:nvPr/>
        </p:nvSpPr>
        <p:spPr>
          <a:xfrm>
            <a:off x="678760" y="1263763"/>
            <a:ext cx="443724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Merriweather" panose="00000500000000000000" pitchFamily="2" charset="0"/>
              </a:rPr>
              <a:t>Functional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User Registration &amp;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Browse Available Services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Book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View Service Provider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Service Request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Payment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Rate &amp; Review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B853-C234-4993-8B8E-D5E383825CBE}"/>
              </a:ext>
            </a:extLst>
          </p:cNvPr>
          <p:cNvSpPr txBox="1"/>
          <p:nvPr/>
        </p:nvSpPr>
        <p:spPr>
          <a:xfrm>
            <a:off x="4777969" y="1302926"/>
            <a:ext cx="443724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Merriweather" panose="00000500000000000000" pitchFamily="2" charset="0"/>
              </a:rPr>
              <a:t>Non-Functional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Reliability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Compatibility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anose="00000500000000000000" pitchFamily="2" charset="0"/>
              </a:rPr>
              <a:t>Maintainability </a:t>
            </a:r>
          </a:p>
        </p:txBody>
      </p:sp>
    </p:spTree>
    <p:extLst>
      <p:ext uri="{BB962C8B-B14F-4D97-AF65-F5344CB8AC3E}">
        <p14:creationId xmlns:p14="http://schemas.microsoft.com/office/powerpoint/2010/main" val="657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311700" y="1093400"/>
            <a:ext cx="8520600" cy="17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Methodology </a:t>
            </a:r>
            <a:br>
              <a:rPr lang="en" sz="5400" dirty="0"/>
            </a:br>
            <a:r>
              <a:rPr lang="en" sz="5400" dirty="0"/>
              <a:t>Phase and Diagram</a:t>
            </a:r>
            <a:endParaRPr sz="5400" dirty="0"/>
          </a:p>
        </p:txBody>
      </p:sp>
      <p:sp>
        <p:nvSpPr>
          <p:cNvPr id="193" name="Google Shape;193;p23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11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5F5C2-0DD1-4291-B34D-F57976FF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8" y="2896367"/>
            <a:ext cx="2835508" cy="2247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1E4D5-8207-432D-BA54-2D91582F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926" y="3252503"/>
            <a:ext cx="3420677" cy="1890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 rot="-5400000">
            <a:off x="5026276" y="-66384"/>
            <a:ext cx="5984875" cy="5138953"/>
          </a:xfrm>
          <a:custGeom>
            <a:avLst/>
            <a:gdLst/>
            <a:ahLst/>
            <a:cxnLst/>
            <a:rect l="l" t="t" r="r" b="b"/>
            <a:pathLst>
              <a:path w="6350000" h="545247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204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040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713250" y="902285"/>
            <a:ext cx="3693600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Paytone One"/>
                <a:ea typeface="Paytone One"/>
                <a:cs typeface="Paytone One"/>
                <a:sym typeface="Paytone One"/>
              </a:rPr>
              <a:t>Agile SDLC Model for ServiceBox</a:t>
            </a:r>
            <a:endParaRPr sz="52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200" name="Google Shape;200;p24"/>
          <p:cNvGrpSpPr/>
          <p:nvPr/>
        </p:nvGrpSpPr>
        <p:grpSpPr>
          <a:xfrm>
            <a:off x="6968331" y="1901975"/>
            <a:ext cx="2208383" cy="924300"/>
            <a:chOff x="1053201" y="2368524"/>
            <a:chExt cx="6596125" cy="2464800"/>
          </a:xfrm>
        </p:grpSpPr>
        <p:sp>
          <p:nvSpPr>
            <p:cNvPr id="201" name="Google Shape;201;p24"/>
            <p:cNvSpPr txBox="1"/>
            <p:nvPr/>
          </p:nvSpPr>
          <p:spPr>
            <a:xfrm>
              <a:off x="1053201" y="3232524"/>
              <a:ext cx="5699700" cy="16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Rapid development and iteration for complex multi-site features.</a:t>
              </a:r>
              <a:endParaRPr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1781926" y="2368524"/>
              <a:ext cx="58674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Why Agile?</a:t>
              </a:r>
              <a:endParaRPr sz="8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03" name="Google Shape;203;p24"/>
          <p:cNvSpPr txBox="1"/>
          <p:nvPr/>
        </p:nvSpPr>
        <p:spPr>
          <a:xfrm>
            <a:off x="8664825" y="4681525"/>
            <a:ext cx="4791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12</a:t>
            </a:r>
            <a:endParaRPr sz="1700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000" y="1310537"/>
            <a:ext cx="4069050" cy="23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 rot="5400000">
            <a:off x="-1456163" y="1348151"/>
            <a:ext cx="5143500" cy="2447199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346579" y="1925145"/>
            <a:ext cx="3165600" cy="1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Use Case Diagram</a:t>
            </a:r>
            <a:endParaRPr sz="3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4371-FE4F-421B-B129-FAA04E1D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75" y="199176"/>
            <a:ext cx="4133088" cy="474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Google Shape;213;p25">
            <a:extLst>
              <a:ext uri="{FF2B5EF4-FFF2-40B4-BE49-F238E27FC236}">
                <a16:creationId xmlns:a16="http://schemas.microsoft.com/office/drawing/2014/main" id="{745942DB-7D31-4399-9794-84D582204661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15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  <p:extLst>
      <p:ext uri="{BB962C8B-B14F-4D97-AF65-F5344CB8AC3E}">
        <p14:creationId xmlns:p14="http://schemas.microsoft.com/office/powerpoint/2010/main" val="400945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 rot="5400000">
            <a:off x="-2194704" y="853865"/>
            <a:ext cx="5143500" cy="3435770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7" name="Google Shape;227;p27"/>
          <p:cNvSpPr txBox="1"/>
          <p:nvPr/>
        </p:nvSpPr>
        <p:spPr>
          <a:xfrm>
            <a:off x="150" y="1698375"/>
            <a:ext cx="35148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Sequence Diagram</a:t>
            </a:r>
            <a:endParaRPr sz="3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8AD7F-9B24-4212-A355-70830391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21" y="159513"/>
            <a:ext cx="4252472" cy="4814604"/>
          </a:xfrm>
          <a:prstGeom prst="rect">
            <a:avLst/>
          </a:prstGeom>
        </p:spPr>
      </p:pic>
      <p:sp>
        <p:nvSpPr>
          <p:cNvPr id="8" name="Google Shape;213;p25">
            <a:extLst>
              <a:ext uri="{FF2B5EF4-FFF2-40B4-BE49-F238E27FC236}">
                <a16:creationId xmlns:a16="http://schemas.microsoft.com/office/drawing/2014/main" id="{3E0BB0BF-7294-4B2B-9013-20CE8A69C637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16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B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 rot="5400000">
            <a:off x="-2219872" y="1359658"/>
            <a:ext cx="5143500" cy="2424183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700"/>
          </a:p>
        </p:txBody>
      </p:sp>
      <p:sp>
        <p:nvSpPr>
          <p:cNvPr id="235" name="Google Shape;235;p28"/>
          <p:cNvSpPr txBox="1"/>
          <p:nvPr/>
        </p:nvSpPr>
        <p:spPr>
          <a:xfrm>
            <a:off x="153620" y="2006700"/>
            <a:ext cx="22359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Gantt Chart</a:t>
            </a:r>
            <a:endParaRPr sz="3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B8F1B-9F8A-4D08-A677-DA32FF50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71" y="254949"/>
            <a:ext cx="5964701" cy="4473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213;p25">
            <a:extLst>
              <a:ext uri="{FF2B5EF4-FFF2-40B4-BE49-F238E27FC236}">
                <a16:creationId xmlns:a16="http://schemas.microsoft.com/office/drawing/2014/main" id="{81DC3039-07D4-48E8-80D2-0F612FBD4FE0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17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B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 rot="5400000">
            <a:off x="-2221317" y="1261633"/>
            <a:ext cx="5143500" cy="2620233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700"/>
          </a:p>
        </p:txBody>
      </p:sp>
      <p:sp>
        <p:nvSpPr>
          <p:cNvPr id="235" name="Google Shape;235;p28"/>
          <p:cNvSpPr txBox="1"/>
          <p:nvPr/>
        </p:nvSpPr>
        <p:spPr>
          <a:xfrm>
            <a:off x="0" y="1838450"/>
            <a:ext cx="2620234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Cost</a:t>
            </a:r>
            <a:endParaRPr sz="3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556CDFA2-CBB7-46C2-A644-023E2572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27056"/>
              </p:ext>
            </p:extLst>
          </p:nvPr>
        </p:nvGraphicFramePr>
        <p:xfrm>
          <a:off x="2844800" y="285897"/>
          <a:ext cx="5887176" cy="4358640"/>
        </p:xfrm>
        <a:graphic>
          <a:graphicData uri="http://schemas.openxmlformats.org/drawingml/2006/table">
            <a:tbl>
              <a:tblPr firstRow="1" bandRow="1">
                <a:tableStyleId>{5FBB2CB0-092F-4E23-B967-E50BCBF13458}</a:tableStyleId>
              </a:tblPr>
              <a:tblGrid>
                <a:gridCol w="1471794">
                  <a:extLst>
                    <a:ext uri="{9D8B030D-6E8A-4147-A177-3AD203B41FA5}">
                      <a16:colId xmlns:a16="http://schemas.microsoft.com/office/drawing/2014/main" val="3035510228"/>
                    </a:ext>
                  </a:extLst>
                </a:gridCol>
                <a:gridCol w="1471794">
                  <a:extLst>
                    <a:ext uri="{9D8B030D-6E8A-4147-A177-3AD203B41FA5}">
                      <a16:colId xmlns:a16="http://schemas.microsoft.com/office/drawing/2014/main" val="202725877"/>
                    </a:ext>
                  </a:extLst>
                </a:gridCol>
                <a:gridCol w="1471794">
                  <a:extLst>
                    <a:ext uri="{9D8B030D-6E8A-4147-A177-3AD203B41FA5}">
                      <a16:colId xmlns:a16="http://schemas.microsoft.com/office/drawing/2014/main" val="2691306430"/>
                    </a:ext>
                  </a:extLst>
                </a:gridCol>
                <a:gridCol w="1471794">
                  <a:extLst>
                    <a:ext uri="{9D8B030D-6E8A-4147-A177-3AD203B41FA5}">
                      <a16:colId xmlns:a16="http://schemas.microsoft.com/office/drawing/2014/main" val="1621677271"/>
                    </a:ext>
                  </a:extLst>
                </a:gridCol>
              </a:tblGrid>
              <a:tr h="46861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rriweather" panose="00000500000000000000" pitchFamily="2" charset="0"/>
                        </a:rPr>
                        <a:t>Item/Service 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rriweather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rriweather" panose="00000500000000000000" pitchFamily="2" charset="0"/>
                        </a:rPr>
                        <a:t>Estimated Cost (BDT)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rriweather" panose="00000500000000000000" pitchFamily="2" charset="0"/>
                        </a:rPr>
                        <a:t>Remarks 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045514"/>
                  </a:ext>
                </a:extLst>
              </a:tr>
              <a:tr h="515479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Developer Honorarium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3 persons × 5,000 BDT × 5 months (symbolic amount)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75,000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Part-time/symbolic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35367"/>
                  </a:ext>
                </a:extLst>
              </a:tr>
              <a:tr h="515479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Research &amp; Planning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Literature review, documentation, team meetings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3,000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Minimal student-level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51187"/>
                  </a:ext>
                </a:extLst>
              </a:tr>
              <a:tr h="376864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Internet &amp; 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Domain and hosting services for app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3,000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Shared yearly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59165"/>
                  </a:ext>
                </a:extLst>
              </a:tr>
              <a:tr h="376864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Hardware Support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Rental/shared laptops or device support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Team-shared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569765"/>
                  </a:ext>
                </a:extLst>
              </a:tr>
              <a:tr h="376864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Presentation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Printing, report binding, visual materials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2,000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For mid and final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94665"/>
                  </a:ext>
                </a:extLst>
              </a:tr>
              <a:tr h="376864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Miscellaneous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Snacks, local travel, emergency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7,000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Unexpected or small expenses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80840"/>
                  </a:ext>
                </a:extLst>
              </a:tr>
              <a:tr h="376864">
                <a:tc>
                  <a:txBody>
                    <a:bodyPr/>
                    <a:lstStyle/>
                    <a:p>
                      <a:pPr algn="l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Total Estimated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50" b="0" dirty="0"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Merriweather" panose="00000500000000000000" pitchFamily="2" charset="0"/>
                        </a:rPr>
                        <a:t>1,00,000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50" b="0" dirty="0">
                        <a:latin typeface="Merriweather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025069"/>
                  </a:ext>
                </a:extLst>
              </a:tr>
            </a:tbl>
          </a:graphicData>
        </a:graphic>
      </p:graphicFrame>
      <p:sp>
        <p:nvSpPr>
          <p:cNvPr id="7" name="Google Shape;213;p25">
            <a:extLst>
              <a:ext uri="{FF2B5EF4-FFF2-40B4-BE49-F238E27FC236}">
                <a16:creationId xmlns:a16="http://schemas.microsoft.com/office/drawing/2014/main" id="{A6B50D5D-EA24-4098-BAAA-50747CA768BD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18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  <p:extLst>
      <p:ext uri="{BB962C8B-B14F-4D97-AF65-F5344CB8AC3E}">
        <p14:creationId xmlns:p14="http://schemas.microsoft.com/office/powerpoint/2010/main" val="121465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B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 rot="5400000">
            <a:off x="-1857791" y="898106"/>
            <a:ext cx="5143500" cy="3347286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700"/>
          </a:p>
        </p:txBody>
      </p:sp>
      <p:sp>
        <p:nvSpPr>
          <p:cNvPr id="235" name="Google Shape;235;p28"/>
          <p:cNvSpPr txBox="1"/>
          <p:nvPr/>
        </p:nvSpPr>
        <p:spPr>
          <a:xfrm>
            <a:off x="169333" y="1855383"/>
            <a:ext cx="2159000" cy="1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Prototype(Figma Design)</a:t>
            </a:r>
          </a:p>
        </p:txBody>
      </p:sp>
      <p:sp>
        <p:nvSpPr>
          <p:cNvPr id="7" name="Google Shape;213;p25">
            <a:extLst>
              <a:ext uri="{FF2B5EF4-FFF2-40B4-BE49-F238E27FC236}">
                <a16:creationId xmlns:a16="http://schemas.microsoft.com/office/drawing/2014/main" id="{A6B50D5D-EA24-4098-BAAA-50747CA768BD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18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DA6BD-A472-4B6A-ACDE-8A5715C3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10" y="1358899"/>
            <a:ext cx="5565490" cy="2469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2412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311700" y="950850"/>
            <a:ext cx="8520600" cy="16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40" dirty="0"/>
              <a:t>    Project Challenges &amp; Proposed Solutions</a:t>
            </a:r>
            <a:endParaRPr sz="5140" dirty="0"/>
          </a:p>
        </p:txBody>
      </p:sp>
      <p:sp>
        <p:nvSpPr>
          <p:cNvPr id="255" name="Google Shape;255;p30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19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2F8D7-9ED0-4458-9FC4-629C4889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0" y="2942051"/>
            <a:ext cx="2675150" cy="220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CF286-5D38-47CF-B5DD-7CEE91F8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91" y="2439492"/>
            <a:ext cx="3286035" cy="27040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 rot="-5400000">
            <a:off x="4192313" y="434640"/>
            <a:ext cx="5984875" cy="3962468"/>
          </a:xfrm>
          <a:custGeom>
            <a:avLst/>
            <a:gdLst/>
            <a:ahLst/>
            <a:cxnLst/>
            <a:rect l="l" t="t" r="r" b="b"/>
            <a:pathLst>
              <a:path w="6350000" h="2606887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2606887"/>
                </a:lnTo>
                <a:lnTo>
                  <a:pt x="6350000" y="2606887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 sz="18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5297059" y="3782431"/>
            <a:ext cx="396246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Supervisor</a:t>
            </a:r>
            <a:endParaRPr sz="1800" b="1" dirty="0">
              <a:solidFill>
                <a:schemeClr val="dk2"/>
              </a:solidFill>
              <a:latin typeface="Merriweather" panose="00000500000000000000" pitchFamily="2" charset="0"/>
              <a:ea typeface="Nunito"/>
              <a:cs typeface="Nunito"/>
              <a:sym typeface="Nunito"/>
            </a:endParaRPr>
          </a:p>
          <a:p>
            <a:pPr algn="ctr"/>
            <a:r>
              <a:rPr lang="en-US" sz="1800" b="1" i="0" cap="all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Ms.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Fatema </a:t>
            </a:r>
            <a:r>
              <a:rPr lang="en-US" sz="1800" b="1" i="0" dirty="0" err="1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Tuj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b="1" i="0" dirty="0" err="1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Johora</a:t>
            </a:r>
            <a:endParaRPr lang="en-US" sz="1800" b="1" i="0" dirty="0">
              <a:solidFill>
                <a:srgbClr val="333333"/>
              </a:solidFill>
              <a:effectLst/>
              <a:latin typeface="Merriweather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    </a:t>
            </a:r>
            <a:r>
              <a:rPr lang="en" sz="12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 Lecturer &amp; Progrma Co-ordinator (CSE)</a:t>
            </a:r>
            <a:endParaRPr sz="1200" b="1" dirty="0">
              <a:solidFill>
                <a:schemeClr val="dk2"/>
              </a:solidFill>
              <a:latin typeface="Merriweather" panose="00000500000000000000" pitchFamily="2" charset="0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986" y="287369"/>
            <a:ext cx="2682900" cy="84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52" y="114648"/>
            <a:ext cx="1197657" cy="10701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5D5C45-18C5-4B15-B18E-D12D329B6277}"/>
              </a:ext>
            </a:extLst>
          </p:cNvPr>
          <p:cNvSpPr/>
          <p:nvPr/>
        </p:nvSpPr>
        <p:spPr>
          <a:xfrm>
            <a:off x="6893762" y="3222881"/>
            <a:ext cx="769062" cy="686791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Female Profile with solid fill">
            <a:extLst>
              <a:ext uri="{FF2B5EF4-FFF2-40B4-BE49-F238E27FC236}">
                <a16:creationId xmlns:a16="http://schemas.microsoft.com/office/drawing/2014/main" id="{0B1256C3-503C-4E65-8F22-00F716409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7714" y="3229503"/>
            <a:ext cx="721158" cy="672265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257E7F-B986-49BD-AE9C-276255B9F723}"/>
              </a:ext>
            </a:extLst>
          </p:cNvPr>
          <p:cNvSpPr txBox="1"/>
          <p:nvPr/>
        </p:nvSpPr>
        <p:spPr>
          <a:xfrm>
            <a:off x="587112" y="1078328"/>
            <a:ext cx="10220588" cy="6744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7562"/>
              </a:lnSpc>
            </a:pPr>
            <a:r>
              <a:rPr lang="en-US" sz="2800" dirty="0">
                <a:solidFill>
                  <a:schemeClr val="tx1"/>
                </a:solidFill>
                <a:latin typeface="Paytone One" panose="020B0604020202020204" charset="0"/>
                <a:ea typeface="Merriweather"/>
                <a:cs typeface="Merriweather"/>
                <a:sym typeface="Merriweather"/>
              </a:rPr>
              <a:t>Teams Information </a:t>
            </a:r>
            <a:r>
              <a:rPr lang="en-US" sz="28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</a:p>
          <a:p>
            <a:pPr algn="just">
              <a:lnSpc>
                <a:spcPts val="7562"/>
              </a:lnSpc>
            </a:pPr>
            <a:r>
              <a:rPr lang="en-US" sz="28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</a:t>
            </a:r>
          </a:p>
          <a:p>
            <a:pPr algn="just">
              <a:lnSpc>
                <a:spcPts val="7562"/>
              </a:lnSpc>
            </a:pPr>
            <a:endParaRPr lang="en-US" sz="2800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B1A802A7-95EC-4DA4-8501-EE8CDFF4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12" y="2910183"/>
            <a:ext cx="676738" cy="673974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6A767A15-BA9C-48E5-94DD-F4BDACEB50DB}"/>
              </a:ext>
            </a:extLst>
          </p:cNvPr>
          <p:cNvSpPr/>
          <p:nvPr/>
        </p:nvSpPr>
        <p:spPr>
          <a:xfrm>
            <a:off x="826423" y="3022201"/>
            <a:ext cx="2495446" cy="179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rriweather" panose="00000500000000000000" pitchFamily="2" charset="0"/>
                <a:ea typeface="Sora Medium" pitchFamily="34" charset="-122"/>
                <a:cs typeface="Sora Medium" pitchFamily="34" charset="-120"/>
              </a:rPr>
              <a:t>Sadik</a:t>
            </a: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rriweather" panose="00000500000000000000" pitchFamily="2" charset="0"/>
                <a:ea typeface="Sora Medium" pitchFamily="34" charset="-122"/>
                <a:cs typeface="Sora Medium" pitchFamily="34" charset="-120"/>
              </a:rPr>
              <a:t>Saroar</a:t>
            </a:r>
            <a:endParaRPr lang="en-US" sz="1800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184F52B6-DCC7-4BCD-B1C5-B3B4AB6DBA1A}"/>
              </a:ext>
            </a:extLst>
          </p:cNvPr>
          <p:cNvSpPr/>
          <p:nvPr/>
        </p:nvSpPr>
        <p:spPr>
          <a:xfrm>
            <a:off x="73040" y="3258922"/>
            <a:ext cx="4198174" cy="18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Noto Sans TC" pitchFamily="34" charset="-122"/>
                <a:cs typeface="Noto Sans TC" pitchFamily="34" charset="-120"/>
              </a:rPr>
              <a:t>ID: 212002136</a:t>
            </a:r>
            <a:endParaRPr lang="en-US" sz="1800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177D9E0D-B3C1-42EC-AC07-4C2F0C42773D}"/>
              </a:ext>
            </a:extLst>
          </p:cNvPr>
          <p:cNvSpPr/>
          <p:nvPr/>
        </p:nvSpPr>
        <p:spPr>
          <a:xfrm>
            <a:off x="1263850" y="3881630"/>
            <a:ext cx="2495446" cy="179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Sora Medium" pitchFamily="34" charset="-122"/>
                <a:cs typeface="Sora Medium" pitchFamily="34" charset="-120"/>
              </a:rPr>
              <a:t> Shamsul Islam Rana</a:t>
            </a:r>
            <a:endParaRPr lang="en-US" sz="1800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823D2E1-1801-4F46-8F93-55BB316BB117}"/>
              </a:ext>
            </a:extLst>
          </p:cNvPr>
          <p:cNvSpPr/>
          <p:nvPr/>
        </p:nvSpPr>
        <p:spPr>
          <a:xfrm>
            <a:off x="73040" y="4130435"/>
            <a:ext cx="4198174" cy="18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Noto Sans TC" pitchFamily="34" charset="-122"/>
                <a:cs typeface="Noto Sans TC" pitchFamily="34" charset="-120"/>
              </a:rPr>
              <a:t>ID: 212002136</a:t>
            </a:r>
            <a:endParaRPr lang="en-US" sz="1800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747FF-8BD0-40F9-A7EF-3777EA8BEEC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15681" r="13047" b="15415"/>
          <a:stretch/>
        </p:blipFill>
        <p:spPr>
          <a:xfrm>
            <a:off x="606154" y="2077676"/>
            <a:ext cx="638654" cy="6306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6F5753-B7BA-492F-A2D0-4740A882E97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19149" r="12906"/>
          <a:stretch/>
        </p:blipFill>
        <p:spPr>
          <a:xfrm>
            <a:off x="587112" y="3813890"/>
            <a:ext cx="676738" cy="6441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10C01A77-B57B-4505-B347-EF5AD80F828C}"/>
              </a:ext>
            </a:extLst>
          </p:cNvPr>
          <p:cNvSpPr/>
          <p:nvPr/>
        </p:nvSpPr>
        <p:spPr>
          <a:xfrm>
            <a:off x="1211857" y="2162853"/>
            <a:ext cx="296581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 err="1">
                <a:solidFill>
                  <a:schemeClr val="tx1"/>
                </a:solidFill>
                <a:latin typeface="Merriweather" panose="00000500000000000000" pitchFamily="2" charset="0"/>
              </a:rPr>
              <a:t>Biplob</a:t>
            </a: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</a:rPr>
              <a:t> Adhikary Bappy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0DBAA036-0D21-4C44-A191-73F3AED8D32F}"/>
              </a:ext>
            </a:extLst>
          </p:cNvPr>
          <p:cNvSpPr/>
          <p:nvPr/>
        </p:nvSpPr>
        <p:spPr>
          <a:xfrm>
            <a:off x="123011" y="2415874"/>
            <a:ext cx="4198174" cy="18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erriweather" panose="00000500000000000000" pitchFamily="2" charset="0"/>
                <a:ea typeface="Noto Sans TC" pitchFamily="34" charset="-122"/>
                <a:cs typeface="Noto Sans TC" pitchFamily="34" charset="-120"/>
              </a:rPr>
              <a:t>ID: 201902198</a:t>
            </a:r>
            <a:endParaRPr lang="en-US" sz="1800" dirty="0">
              <a:solidFill>
                <a:schemeClr val="tx1"/>
              </a:solidFill>
              <a:latin typeface="Merriweather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71F6BE-469B-4D94-A28D-57003926D22C}"/>
              </a:ext>
            </a:extLst>
          </p:cNvPr>
          <p:cNvSpPr/>
          <p:nvPr/>
        </p:nvSpPr>
        <p:spPr>
          <a:xfrm>
            <a:off x="6868756" y="1390885"/>
            <a:ext cx="769062" cy="686791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emale Profile with solid fill">
            <a:extLst>
              <a:ext uri="{FF2B5EF4-FFF2-40B4-BE49-F238E27FC236}">
                <a16:creationId xmlns:a16="http://schemas.microsoft.com/office/drawing/2014/main" id="{36D4A7EF-1C90-4019-9060-C4051FEB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2708" y="1392219"/>
            <a:ext cx="721158" cy="672265"/>
          </a:xfrm>
          <a:prstGeom prst="rect">
            <a:avLst/>
          </a:prstGeom>
        </p:spPr>
      </p:pic>
      <p:sp>
        <p:nvSpPr>
          <p:cNvPr id="29" name="Google Shape;91;p12">
            <a:extLst>
              <a:ext uri="{FF2B5EF4-FFF2-40B4-BE49-F238E27FC236}">
                <a16:creationId xmlns:a16="http://schemas.microsoft.com/office/drawing/2014/main" id="{1DBCDE6F-D502-4B15-A212-6481F35A47EA}"/>
              </a:ext>
            </a:extLst>
          </p:cNvPr>
          <p:cNvSpPr txBox="1"/>
          <p:nvPr/>
        </p:nvSpPr>
        <p:spPr>
          <a:xfrm>
            <a:off x="5297059" y="2012221"/>
            <a:ext cx="396246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Co-Supervisor</a:t>
            </a:r>
            <a:endParaRPr sz="1800" b="1" dirty="0">
              <a:solidFill>
                <a:schemeClr val="dk2"/>
              </a:solidFill>
              <a:latin typeface="Merriweather" panose="00000500000000000000" pitchFamily="2" charset="0"/>
              <a:ea typeface="Nunito"/>
              <a:cs typeface="Nunito"/>
              <a:sym typeface="Nunito"/>
            </a:endParaRPr>
          </a:p>
          <a:p>
            <a:pPr algn="ctr"/>
            <a:r>
              <a:rPr lang="en-US" sz="1800" b="1" dirty="0">
                <a:solidFill>
                  <a:srgbClr val="333333"/>
                </a:solidFill>
                <a:latin typeface="Merriweather" panose="00000500000000000000" pitchFamily="2" charset="0"/>
              </a:rPr>
              <a:t>Ms. </a:t>
            </a:r>
            <a:r>
              <a:rPr lang="en-US" sz="1800" b="1" dirty="0" err="1">
                <a:solidFill>
                  <a:srgbClr val="333333"/>
                </a:solidFill>
                <a:latin typeface="Merriweather" panose="00000500000000000000" pitchFamily="2" charset="0"/>
              </a:rPr>
              <a:t>Sharmin</a:t>
            </a:r>
            <a:r>
              <a:rPr lang="en-US" sz="1800" b="1" dirty="0">
                <a:solidFill>
                  <a:srgbClr val="333333"/>
                </a:solidFill>
                <a:latin typeface="Merriweather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latin typeface="Merriweather" panose="00000500000000000000" pitchFamily="2" charset="0"/>
              </a:rPr>
              <a:t>Alom</a:t>
            </a:r>
            <a:endParaRPr lang="en-US" sz="1800" b="1" dirty="0">
              <a:solidFill>
                <a:srgbClr val="333333"/>
              </a:solidFill>
              <a:latin typeface="Merriweather" panose="00000500000000000000" pitchFamily="2" charset="0"/>
            </a:endParaRPr>
          </a:p>
          <a:p>
            <a:pPr algn="ctr"/>
            <a:r>
              <a:rPr lang="en" sz="16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    </a:t>
            </a:r>
            <a:r>
              <a:rPr lang="en" sz="1200" b="1" dirty="0">
                <a:solidFill>
                  <a:schemeClr val="dk2"/>
                </a:solidFill>
                <a:latin typeface="Merriweather" panose="00000500000000000000" pitchFamily="2" charset="0"/>
                <a:ea typeface="Nunito"/>
                <a:cs typeface="Nunito"/>
                <a:sym typeface="Nunito"/>
              </a:rPr>
              <a:t> Lecturer (CSE)</a:t>
            </a:r>
            <a:endParaRPr sz="1200" b="1" dirty="0">
              <a:solidFill>
                <a:schemeClr val="dk2"/>
              </a:solidFill>
              <a:latin typeface="Merriweather" panose="00000500000000000000" pitchFamily="2" charset="0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B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/>
          <p:nvPr/>
        </p:nvSpPr>
        <p:spPr>
          <a:xfrm rot="5400000">
            <a:off x="801197" y="-803241"/>
            <a:ext cx="5143500" cy="6749981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700"/>
          </a:p>
        </p:txBody>
      </p:sp>
      <p:sp>
        <p:nvSpPr>
          <p:cNvPr id="261" name="Google Shape;261;p31"/>
          <p:cNvSpPr txBox="1"/>
          <p:nvPr/>
        </p:nvSpPr>
        <p:spPr>
          <a:xfrm>
            <a:off x="240875" y="62825"/>
            <a:ext cx="8790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Challenges &amp; Proposed Solution</a:t>
            </a:r>
            <a:endParaRPr sz="42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20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B238B4-AAB1-4FA4-A332-3C0514C9F4CD}"/>
              </a:ext>
            </a:extLst>
          </p:cNvPr>
          <p:cNvSpPr/>
          <p:nvPr/>
        </p:nvSpPr>
        <p:spPr>
          <a:xfrm>
            <a:off x="408764" y="1299870"/>
            <a:ext cx="5928360" cy="147828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Ensure accurate professionals-location matching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Verify professionals identities and preventing fraud.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Supporting service requests in offline or low-connectivity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Manage multiple user roles (Users, Technicians, Admins).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B6553-1598-415E-A041-4498AC636270}"/>
              </a:ext>
            </a:extLst>
          </p:cNvPr>
          <p:cNvSpPr/>
          <p:nvPr/>
        </p:nvSpPr>
        <p:spPr>
          <a:xfrm>
            <a:off x="408764" y="890651"/>
            <a:ext cx="2161181" cy="409219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Merriweather" panose="00000500000000000000" pitchFamily="2" charset="0"/>
              </a:rPr>
              <a:t>Challenges 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BABD31-A83F-4EDD-B382-A368384344C1}"/>
              </a:ext>
            </a:extLst>
          </p:cNvPr>
          <p:cNvSpPr/>
          <p:nvPr/>
        </p:nvSpPr>
        <p:spPr>
          <a:xfrm>
            <a:off x="408764" y="3391978"/>
            <a:ext cx="5928360" cy="147828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Use of GPS-based filtering for location-accurate technician listings.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NID-based technician verification with admin approval.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SMS-based request system for offline accessibility.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erriweather" panose="00000500000000000000" pitchFamily="2" charset="0"/>
              </a:rPr>
              <a:t>Role-based access control to manage different user types securely.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8B85B0-EC4E-45DD-9EE0-176BC63BCE5D}"/>
              </a:ext>
            </a:extLst>
          </p:cNvPr>
          <p:cNvSpPr/>
          <p:nvPr/>
        </p:nvSpPr>
        <p:spPr>
          <a:xfrm>
            <a:off x="408764" y="2982759"/>
            <a:ext cx="2883076" cy="4092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Merriweather" panose="00000500000000000000" pitchFamily="2" charset="0"/>
              </a:rPr>
              <a:t>Proposed Solutions 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0" y="-336084"/>
            <a:ext cx="8520600" cy="16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40" dirty="0">
                <a:solidFill>
                  <a:schemeClr val="bg1"/>
                </a:solidFill>
              </a:rPr>
              <a:t>     </a:t>
            </a:r>
            <a:r>
              <a:rPr lang="en-US" sz="3200" dirty="0">
                <a:solidFill>
                  <a:schemeClr val="bg1"/>
                </a:solidFill>
              </a:rPr>
              <a:t>Tools &amp; Technologies Used</a:t>
            </a:r>
            <a:endParaRPr sz="5140" dirty="0">
              <a:solidFill>
                <a:schemeClr val="bg1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bg1"/>
                </a:solidFill>
                <a:latin typeface="Paytone One"/>
                <a:ea typeface="Paytone One"/>
                <a:cs typeface="Paytone One"/>
                <a:sym typeface="Paytone One"/>
              </a:rPr>
              <a:t>20</a:t>
            </a:r>
            <a:endParaRPr sz="1700">
              <a:solidFill>
                <a:schemeClr val="bg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2F8D7-9ED0-4458-9FC4-629C4889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0" y="2942051"/>
            <a:ext cx="2675150" cy="220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CF286-5D38-47CF-B5DD-7CEE91F8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91" y="2341945"/>
            <a:ext cx="3286035" cy="2704008"/>
          </a:xfrm>
          <a:prstGeom prst="rect">
            <a:avLst/>
          </a:prstGeom>
        </p:spPr>
      </p:pic>
      <p:grpSp>
        <p:nvGrpSpPr>
          <p:cNvPr id="6" name="Google Shape;112;p14">
            <a:extLst>
              <a:ext uri="{FF2B5EF4-FFF2-40B4-BE49-F238E27FC236}">
                <a16:creationId xmlns:a16="http://schemas.microsoft.com/office/drawing/2014/main" id="{DFD449B0-F9D3-4F52-85B5-2E4942AD618F}"/>
              </a:ext>
            </a:extLst>
          </p:cNvPr>
          <p:cNvGrpSpPr/>
          <p:nvPr/>
        </p:nvGrpSpPr>
        <p:grpSpPr>
          <a:xfrm>
            <a:off x="-2116194" y="-4206329"/>
            <a:ext cx="13376388" cy="5255751"/>
            <a:chOff x="0" y="3570"/>
            <a:chExt cx="35670367" cy="16033406"/>
          </a:xfrm>
        </p:grpSpPr>
        <p:sp>
          <p:nvSpPr>
            <p:cNvPr id="8" name="Google Shape;113;p14">
              <a:extLst>
                <a:ext uri="{FF2B5EF4-FFF2-40B4-BE49-F238E27FC236}">
                  <a16:creationId xmlns:a16="http://schemas.microsoft.com/office/drawing/2014/main" id="{0E73059B-B6C4-4B72-A106-B18A278879F4}"/>
                </a:ext>
              </a:extLst>
            </p:cNvPr>
            <p:cNvSpPr/>
            <p:nvPr/>
          </p:nvSpPr>
          <p:spPr>
            <a:xfrm rot="10800000">
              <a:off x="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114;p14">
              <a:extLst>
                <a:ext uri="{FF2B5EF4-FFF2-40B4-BE49-F238E27FC236}">
                  <a16:creationId xmlns:a16="http://schemas.microsoft.com/office/drawing/2014/main" id="{9645BA59-C013-4194-9166-ABD180EA6D63}"/>
                </a:ext>
              </a:extLst>
            </p:cNvPr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0" name="Google Shape;254;p30">
            <a:extLst>
              <a:ext uri="{FF2B5EF4-FFF2-40B4-BE49-F238E27FC236}">
                <a16:creationId xmlns:a16="http://schemas.microsoft.com/office/drawing/2014/main" id="{A82ED009-ECA5-4CF6-B2B6-CFD2B8C20244}"/>
              </a:ext>
            </a:extLst>
          </p:cNvPr>
          <p:cNvSpPr txBox="1">
            <a:spLocks/>
          </p:cNvSpPr>
          <p:nvPr/>
        </p:nvSpPr>
        <p:spPr>
          <a:xfrm>
            <a:off x="-119248" y="-453781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ytone One"/>
              <a:buNone/>
              <a:defRPr sz="3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5140" dirty="0">
                <a:solidFill>
                  <a:schemeClr val="bg1"/>
                </a:solidFill>
              </a:rPr>
              <a:t>     </a:t>
            </a:r>
            <a:r>
              <a:rPr lang="en-US" sz="3200" dirty="0">
                <a:solidFill>
                  <a:schemeClr val="bg1"/>
                </a:solidFill>
              </a:rPr>
              <a:t>Tools &amp; Technologies Used</a:t>
            </a:r>
            <a:endParaRPr lang="en-US" sz="514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8E07F4-B328-47E1-A80D-21E82A9C9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50" y="1577859"/>
            <a:ext cx="425584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Frontend: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Flutter (for cross-platform mobile app development)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Backend: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Node.js / Express.js (for API development)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Firebase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Authentication &amp; Verification: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Firebase Authentication / JWT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7F7F6-9B94-4F65-8ABC-1E7EF0275ED0}"/>
              </a:ext>
            </a:extLst>
          </p:cNvPr>
          <p:cNvSpPr txBox="1"/>
          <p:nvPr/>
        </p:nvSpPr>
        <p:spPr>
          <a:xfrm>
            <a:off x="4952004" y="1979026"/>
            <a:ext cx="40714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APIs &amp; Services: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285750" lvl="3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Google Maps API (for location tracking and filtering)</a:t>
            </a: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Twilio  (for SMS-based emergency/offline services)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Other Tools: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VS Code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Git &amp; GitHub (for version control)</a:t>
            </a:r>
          </a:p>
          <a:p>
            <a:endParaRPr lang="en-US" dirty="0"/>
          </a:p>
        </p:txBody>
      </p:sp>
      <p:sp>
        <p:nvSpPr>
          <p:cNvPr id="15" name="Google Shape;263;p31">
            <a:extLst>
              <a:ext uri="{FF2B5EF4-FFF2-40B4-BE49-F238E27FC236}">
                <a16:creationId xmlns:a16="http://schemas.microsoft.com/office/drawing/2014/main" id="{2D64843D-FD3C-4CC5-B087-99449E537913}"/>
              </a:ext>
            </a:extLst>
          </p:cNvPr>
          <p:cNvSpPr txBox="1"/>
          <p:nvPr/>
        </p:nvSpPr>
        <p:spPr>
          <a:xfrm>
            <a:off x="8671200" y="4728600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21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  <p:extLst>
      <p:ext uri="{BB962C8B-B14F-4D97-AF65-F5344CB8AC3E}">
        <p14:creationId xmlns:p14="http://schemas.microsoft.com/office/powerpoint/2010/main" val="369697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/>
        </p:nvSpPr>
        <p:spPr>
          <a:xfrm>
            <a:off x="1487250" y="1346100"/>
            <a:ext cx="616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Paytone One"/>
                <a:ea typeface="Paytone One"/>
                <a:cs typeface="Paytone One"/>
                <a:sym typeface="Paytone One"/>
              </a:rPr>
              <a:t>Conclusion</a:t>
            </a:r>
            <a:endParaRPr sz="8000"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22</a:t>
            </a:r>
            <a:endParaRPr sz="17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115F4-B205-4BF0-AEC8-F450372D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51" y="3234088"/>
            <a:ext cx="4103861" cy="19094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23</a:t>
            </a:r>
            <a:endParaRPr sz="17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2668650" y="0"/>
            <a:ext cx="3806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aytone One"/>
                <a:ea typeface="Paytone One"/>
                <a:cs typeface="Paytone One"/>
                <a:sym typeface="Paytone One"/>
              </a:rPr>
              <a:t>Summary</a:t>
            </a:r>
            <a:endParaRPr sz="5200"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2" name="Group 9">
            <a:extLst>
              <a:ext uri="{FF2B5EF4-FFF2-40B4-BE49-F238E27FC236}">
                <a16:creationId xmlns:a16="http://schemas.microsoft.com/office/drawing/2014/main" id="{1B737E24-4351-437B-86D8-A42F9DEFDCFE}"/>
              </a:ext>
            </a:extLst>
          </p:cNvPr>
          <p:cNvGrpSpPr/>
          <p:nvPr/>
        </p:nvGrpSpPr>
        <p:grpSpPr>
          <a:xfrm>
            <a:off x="2033026" y="1236191"/>
            <a:ext cx="713185" cy="713185"/>
            <a:chOff x="0" y="0"/>
            <a:chExt cx="950913" cy="95091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322CAA5-F9D6-4C59-9437-DB42997BA91D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2B39A79-36D0-419E-BBF1-CA6AE67EB1B3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5" name="Group 12">
            <a:extLst>
              <a:ext uri="{FF2B5EF4-FFF2-40B4-BE49-F238E27FC236}">
                <a16:creationId xmlns:a16="http://schemas.microsoft.com/office/drawing/2014/main" id="{0172CFA6-3383-4C4D-8A5E-FD579684D5E9}"/>
              </a:ext>
            </a:extLst>
          </p:cNvPr>
          <p:cNvGrpSpPr/>
          <p:nvPr/>
        </p:nvGrpSpPr>
        <p:grpSpPr>
          <a:xfrm>
            <a:off x="2947453" y="1326754"/>
            <a:ext cx="1285838" cy="422970"/>
            <a:chOff x="0" y="0"/>
            <a:chExt cx="5142310" cy="642540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FE306D0-0B22-4F6C-82A5-EB19DD413D2B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DF90E14B-D314-44F7-987E-791A4D0A0D53}"/>
                </a:ext>
              </a:extLst>
            </p:cNvPr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/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Problem</a:t>
              </a: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3DE8B4A6-D0C0-4574-B818-8FDD72358B5F}"/>
              </a:ext>
            </a:extLst>
          </p:cNvPr>
          <p:cNvGrpSpPr/>
          <p:nvPr/>
        </p:nvGrpSpPr>
        <p:grpSpPr>
          <a:xfrm>
            <a:off x="3012111" y="1625741"/>
            <a:ext cx="4243437" cy="1058466"/>
            <a:chOff x="-169332" y="-95250"/>
            <a:chExt cx="5657915" cy="1411287"/>
          </a:xfrm>
        </p:grpSpPr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8405D469-C45A-45AC-BE4D-899449BEA2D1}"/>
                </a:ext>
              </a:extLst>
            </p:cNvPr>
            <p:cNvSpPr/>
            <p:nvPr/>
          </p:nvSpPr>
          <p:spPr>
            <a:xfrm>
              <a:off x="0" y="0"/>
              <a:ext cx="5488583" cy="1316037"/>
            </a:xfrm>
            <a:custGeom>
              <a:avLst/>
              <a:gdLst/>
              <a:ahLst/>
              <a:cxnLst/>
              <a:rect l="l" t="t" r="r" b="b"/>
              <a:pathLst>
                <a:path w="5488583" h="1316037">
                  <a:moveTo>
                    <a:pt x="0" y="0"/>
                  </a:moveTo>
                  <a:lnTo>
                    <a:pt x="5488583" y="0"/>
                  </a:lnTo>
                  <a:lnTo>
                    <a:pt x="5488583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8B4A2E14-49F1-4927-9EDE-0329FA43E2C2}"/>
                </a:ext>
              </a:extLst>
            </p:cNvPr>
            <p:cNvSpPr txBox="1"/>
            <p:nvPr/>
          </p:nvSpPr>
          <p:spPr>
            <a:xfrm>
              <a:off x="-169332" y="-95250"/>
              <a:ext cx="5488583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/>
              <a:r>
                <a:rPr lang="en-US" dirty="0">
                  <a:latin typeface="Merriweather"/>
                  <a:ea typeface="Merriweather"/>
                  <a:cs typeface="Merriweather"/>
                  <a:sym typeface="Merriweather"/>
                </a:rPr>
                <a:t>Lack of reliable technician hiring platforms</a:t>
              </a:r>
            </a:p>
          </p:txBody>
        </p:sp>
      </p:grpSp>
      <p:grpSp>
        <p:nvGrpSpPr>
          <p:cNvPr id="51" name="Group 18">
            <a:extLst>
              <a:ext uri="{FF2B5EF4-FFF2-40B4-BE49-F238E27FC236}">
                <a16:creationId xmlns:a16="http://schemas.microsoft.com/office/drawing/2014/main" id="{1E955163-5802-403D-9080-31279122D330}"/>
              </a:ext>
            </a:extLst>
          </p:cNvPr>
          <p:cNvGrpSpPr/>
          <p:nvPr/>
        </p:nvGrpSpPr>
        <p:grpSpPr>
          <a:xfrm>
            <a:off x="2077697" y="2247380"/>
            <a:ext cx="713185" cy="713185"/>
            <a:chOff x="0" y="0"/>
            <a:chExt cx="950913" cy="95091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F2D75FE-52C4-424E-A9FA-C6851FE03DBF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075D881-EB55-4C66-8BDB-35BD485A920E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4" name="Group 21">
            <a:extLst>
              <a:ext uri="{FF2B5EF4-FFF2-40B4-BE49-F238E27FC236}">
                <a16:creationId xmlns:a16="http://schemas.microsoft.com/office/drawing/2014/main" id="{EB0DBF09-1586-4413-AC58-A7CE4610CAA9}"/>
              </a:ext>
            </a:extLst>
          </p:cNvPr>
          <p:cNvGrpSpPr/>
          <p:nvPr/>
        </p:nvGrpSpPr>
        <p:grpSpPr>
          <a:xfrm>
            <a:off x="2947453" y="2166494"/>
            <a:ext cx="3856733" cy="481905"/>
            <a:chOff x="0" y="0"/>
            <a:chExt cx="5142310" cy="642540"/>
          </a:xfrm>
        </p:grpSpPr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75134095-650A-416F-9AD5-3CB84D25A5A4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23">
              <a:extLst>
                <a:ext uri="{FF2B5EF4-FFF2-40B4-BE49-F238E27FC236}">
                  <a16:creationId xmlns:a16="http://schemas.microsoft.com/office/drawing/2014/main" id="{7C17F004-C99D-43EE-B67B-7D673E428F88}"/>
                </a:ext>
              </a:extLst>
            </p:cNvPr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Goals</a:t>
              </a:r>
            </a:p>
          </p:txBody>
        </p:sp>
      </p:grpSp>
      <p:grpSp>
        <p:nvGrpSpPr>
          <p:cNvPr id="57" name="Group 24">
            <a:extLst>
              <a:ext uri="{FF2B5EF4-FFF2-40B4-BE49-F238E27FC236}">
                <a16:creationId xmlns:a16="http://schemas.microsoft.com/office/drawing/2014/main" id="{00A2B935-2C13-49BD-B011-B66804F16ADD}"/>
              </a:ext>
            </a:extLst>
          </p:cNvPr>
          <p:cNvGrpSpPr/>
          <p:nvPr/>
        </p:nvGrpSpPr>
        <p:grpSpPr>
          <a:xfrm>
            <a:off x="2668650" y="2041824"/>
            <a:ext cx="5426007" cy="1553135"/>
            <a:chOff x="-346273" y="-846419"/>
            <a:chExt cx="6647454" cy="2070846"/>
          </a:xfrm>
        </p:grpSpPr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63A6A85D-3537-4C50-82A3-276143E2B6BF}"/>
                </a:ext>
              </a:extLst>
            </p:cNvPr>
            <p:cNvSpPr/>
            <p:nvPr/>
          </p:nvSpPr>
          <p:spPr>
            <a:xfrm>
              <a:off x="-346273" y="-846419"/>
              <a:ext cx="5488583" cy="1316038"/>
            </a:xfrm>
            <a:custGeom>
              <a:avLst/>
              <a:gdLst/>
              <a:ahLst/>
              <a:cxnLst/>
              <a:rect l="l" t="t" r="r" b="b"/>
              <a:pathLst>
                <a:path w="5488583" h="1316037">
                  <a:moveTo>
                    <a:pt x="0" y="0"/>
                  </a:moveTo>
                  <a:lnTo>
                    <a:pt x="5488583" y="0"/>
                  </a:lnTo>
                  <a:lnTo>
                    <a:pt x="5488583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C3D5AB8A-D300-47AF-A4C8-B41C7A5EEA71}"/>
                </a:ext>
              </a:extLst>
            </p:cNvPr>
            <p:cNvSpPr txBox="1"/>
            <p:nvPr/>
          </p:nvSpPr>
          <p:spPr>
            <a:xfrm>
              <a:off x="37360" y="-186861"/>
              <a:ext cx="6263821" cy="1411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200"/>
                </a:lnSpc>
              </a:pPr>
              <a:r>
                <a:rPr lang="en-US" dirty="0">
                  <a:latin typeface="Merriweather" panose="00000500000000000000" pitchFamily="2" charset="0"/>
                  <a:ea typeface="Merriweather"/>
                  <a:cs typeface="Merriweather"/>
                  <a:sym typeface="Merriweather"/>
                </a:rPr>
                <a:t>Create secure, user-friendly hiring applications.</a:t>
              </a:r>
              <a:r>
                <a:rPr lang="en-US" sz="1400" dirty="0">
                  <a:latin typeface="Merriweather" panose="00000500000000000000" pitchFamily="2" charset="0"/>
                </a:rPr>
                <a:t> </a:t>
              </a:r>
              <a:r>
                <a:rPr lang="en-US" sz="1400" dirty="0" err="1">
                  <a:latin typeface="Merriweather" panose="00000500000000000000" pitchFamily="2" charset="0"/>
                </a:rPr>
                <a:t>ServiceBox</a:t>
              </a:r>
              <a:r>
                <a:rPr lang="en-US" sz="1400" dirty="0">
                  <a:latin typeface="Merriweather" panose="00000500000000000000" pitchFamily="2" charset="0"/>
                </a:rPr>
                <a:t> aims to solve real-life service accessibility challenges through a user-friendly and reliable digital solution.</a:t>
              </a:r>
              <a:endParaRPr lang="en-US" dirty="0">
                <a:latin typeface="Merriweather" panose="00000500000000000000" pitchFamily="2" charset="0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60" name="Group 27">
            <a:extLst>
              <a:ext uri="{FF2B5EF4-FFF2-40B4-BE49-F238E27FC236}">
                <a16:creationId xmlns:a16="http://schemas.microsoft.com/office/drawing/2014/main" id="{D6E0FD21-F95D-42E1-99B5-77FF857758F1}"/>
              </a:ext>
            </a:extLst>
          </p:cNvPr>
          <p:cNvGrpSpPr/>
          <p:nvPr/>
        </p:nvGrpSpPr>
        <p:grpSpPr>
          <a:xfrm>
            <a:off x="2089819" y="3786093"/>
            <a:ext cx="713185" cy="713185"/>
            <a:chOff x="0" y="0"/>
            <a:chExt cx="950913" cy="95091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3EC92A8-2BCF-4D20-AB15-31E1055DE578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</p:spPr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6B1E5876-1CF5-4AD9-A275-7CE84D6A2F99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3" name="Group 30">
            <a:extLst>
              <a:ext uri="{FF2B5EF4-FFF2-40B4-BE49-F238E27FC236}">
                <a16:creationId xmlns:a16="http://schemas.microsoft.com/office/drawing/2014/main" id="{A007B3F2-5A07-4006-8BC1-1C0AE34495C9}"/>
              </a:ext>
            </a:extLst>
          </p:cNvPr>
          <p:cNvGrpSpPr/>
          <p:nvPr/>
        </p:nvGrpSpPr>
        <p:grpSpPr>
          <a:xfrm>
            <a:off x="2947453" y="3497518"/>
            <a:ext cx="12877272" cy="686943"/>
            <a:chOff x="-12027384" y="0"/>
            <a:chExt cx="17169694" cy="915924"/>
          </a:xfrm>
        </p:grpSpPr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87068E49-DDE4-4801-B29E-19E3341AEA5E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F86D8531-CBE8-4F72-AC01-3D971E3474BF}"/>
                </a:ext>
              </a:extLst>
            </p:cNvPr>
            <p:cNvSpPr txBox="1"/>
            <p:nvPr/>
          </p:nvSpPr>
          <p:spPr>
            <a:xfrm>
              <a:off x="-12027384" y="263857"/>
              <a:ext cx="5142310" cy="6520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000" dirty="0">
                  <a:latin typeface="Merriweather"/>
                  <a:ea typeface="Merriweather"/>
                  <a:cs typeface="Merriweather"/>
                  <a:sym typeface="Merriweather"/>
                </a:rPr>
                <a:t>Progress</a:t>
              </a:r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576924F0-97F9-4FA2-81FB-CA2363F3F484}"/>
              </a:ext>
            </a:extLst>
          </p:cNvPr>
          <p:cNvGrpSpPr/>
          <p:nvPr/>
        </p:nvGrpSpPr>
        <p:grpSpPr>
          <a:xfrm>
            <a:off x="2947453" y="4077679"/>
            <a:ext cx="14081907" cy="1058466"/>
            <a:chOff x="-13287294" y="-54777"/>
            <a:chExt cx="18775877" cy="1411287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F0FFA25A-EB76-4F1E-9812-2078E56EB291}"/>
                </a:ext>
              </a:extLst>
            </p:cNvPr>
            <p:cNvSpPr/>
            <p:nvPr/>
          </p:nvSpPr>
          <p:spPr>
            <a:xfrm>
              <a:off x="0" y="0"/>
              <a:ext cx="5488583" cy="1316037"/>
            </a:xfrm>
            <a:custGeom>
              <a:avLst/>
              <a:gdLst/>
              <a:ahLst/>
              <a:cxnLst/>
              <a:rect l="l" t="t" r="r" b="b"/>
              <a:pathLst>
                <a:path w="5488583" h="1316037">
                  <a:moveTo>
                    <a:pt x="0" y="0"/>
                  </a:moveTo>
                  <a:lnTo>
                    <a:pt x="5488583" y="0"/>
                  </a:lnTo>
                  <a:lnTo>
                    <a:pt x="5488583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EEF2CF8D-969A-4229-A0F7-3770787D0533}"/>
                </a:ext>
              </a:extLst>
            </p:cNvPr>
            <p:cNvSpPr txBox="1"/>
            <p:nvPr/>
          </p:nvSpPr>
          <p:spPr>
            <a:xfrm>
              <a:off x="-13287294" y="-54777"/>
              <a:ext cx="6579395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200"/>
                </a:lnSpc>
              </a:pPr>
              <a:r>
                <a:rPr lang="en-US" dirty="0">
                  <a:latin typeface="Merriweather"/>
                  <a:ea typeface="Merriweather"/>
                  <a:cs typeface="Merriweather"/>
                  <a:sym typeface="Merriweather"/>
                </a:rPr>
                <a:t>Design and development near completion</a:t>
              </a:r>
              <a:r>
                <a:rPr lang="en-US" dirty="0"/>
                <a:t> </a:t>
              </a:r>
              <a:r>
                <a:rPr lang="en-US" dirty="0">
                  <a:latin typeface="Merriweather" panose="00000500000000000000" pitchFamily="2" charset="0"/>
                </a:rPr>
                <a:t>scalability, security, and local relevance in mind.</a:t>
              </a:r>
              <a:endParaRPr lang="en-US" dirty="0">
                <a:latin typeface="Merriweather" panose="00000500000000000000" pitchFamily="2" charset="0"/>
                <a:ea typeface="Merriweather"/>
                <a:cs typeface="Merriweather"/>
                <a:sym typeface="Merriweather"/>
              </a:endParaRPr>
            </a:p>
          </p:txBody>
        </p:sp>
      </p:grpSp>
      <p:pic>
        <p:nvPicPr>
          <p:cNvPr id="69" name="Graphic 68" descr="Bullseye with solid fill">
            <a:extLst>
              <a:ext uri="{FF2B5EF4-FFF2-40B4-BE49-F238E27FC236}">
                <a16:creationId xmlns:a16="http://schemas.microsoft.com/office/drawing/2014/main" id="{0FED4526-51E9-4199-B2ED-AD44D1FB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3643" y="2246784"/>
            <a:ext cx="713232" cy="713232"/>
          </a:xfrm>
          <a:prstGeom prst="rect">
            <a:avLst/>
          </a:prstGeom>
        </p:spPr>
      </p:pic>
      <p:pic>
        <p:nvPicPr>
          <p:cNvPr id="70" name="Graphic 69" descr="Bar graph with upward trend with solid fill">
            <a:extLst>
              <a:ext uri="{FF2B5EF4-FFF2-40B4-BE49-F238E27FC236}">
                <a16:creationId xmlns:a16="http://schemas.microsoft.com/office/drawing/2014/main" id="{114E98F6-D7FC-48FB-8BCB-C30788D32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9819" y="3862520"/>
            <a:ext cx="632519" cy="632519"/>
          </a:xfrm>
          <a:prstGeom prst="rect">
            <a:avLst/>
          </a:prstGeom>
        </p:spPr>
      </p:pic>
      <p:pic>
        <p:nvPicPr>
          <p:cNvPr id="71" name="Graphic 70" descr="Question mark with solid fill">
            <a:extLst>
              <a:ext uri="{FF2B5EF4-FFF2-40B4-BE49-F238E27FC236}">
                <a16:creationId xmlns:a16="http://schemas.microsoft.com/office/drawing/2014/main" id="{865357AF-D755-4E7D-95C3-0E761FD06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3026" y="1231382"/>
            <a:ext cx="713232" cy="713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body" idx="1"/>
          </p:nvPr>
        </p:nvSpPr>
        <p:spPr>
          <a:xfrm>
            <a:off x="2027619" y="181814"/>
            <a:ext cx="45333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Future Work</a:t>
            </a:r>
            <a:endParaRPr sz="5200" dirty="0"/>
          </a:p>
        </p:txBody>
      </p:sp>
      <p:sp>
        <p:nvSpPr>
          <p:cNvPr id="284" name="Google Shape;284;p34"/>
          <p:cNvSpPr txBox="1"/>
          <p:nvPr/>
        </p:nvSpPr>
        <p:spPr>
          <a:xfrm>
            <a:off x="9746592" y="5041741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24</a:t>
            </a:r>
            <a:endParaRPr sz="17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4E250618-43D3-4752-BBB4-661F185C99B2}"/>
              </a:ext>
            </a:extLst>
          </p:cNvPr>
          <p:cNvGrpSpPr/>
          <p:nvPr/>
        </p:nvGrpSpPr>
        <p:grpSpPr>
          <a:xfrm>
            <a:off x="1815249" y="1261496"/>
            <a:ext cx="78165" cy="562936"/>
            <a:chOff x="0" y="0"/>
            <a:chExt cx="333772" cy="1572617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334109BD-9944-4C90-9023-6CB600B40E5D}"/>
                </a:ext>
              </a:extLst>
            </p:cNvPr>
            <p:cNvSpPr/>
            <p:nvPr/>
          </p:nvSpPr>
          <p:spPr>
            <a:xfrm>
              <a:off x="12700" y="12700"/>
              <a:ext cx="308356" cy="1547241"/>
            </a:xfrm>
            <a:custGeom>
              <a:avLst/>
              <a:gdLst/>
              <a:ahLst/>
              <a:cxnLst/>
              <a:rect l="l" t="t" r="r" b="b"/>
              <a:pathLst>
                <a:path w="308356" h="1547241">
                  <a:moveTo>
                    <a:pt x="0" y="164211"/>
                  </a:moveTo>
                  <a:cubicBezTo>
                    <a:pt x="0" y="73533"/>
                    <a:pt x="69088" y="0"/>
                    <a:pt x="154178" y="0"/>
                  </a:cubicBezTo>
                  <a:cubicBezTo>
                    <a:pt x="239268" y="0"/>
                    <a:pt x="308356" y="73533"/>
                    <a:pt x="308356" y="164211"/>
                  </a:cubicBezTo>
                  <a:lnTo>
                    <a:pt x="308356" y="1383030"/>
                  </a:lnTo>
                  <a:cubicBezTo>
                    <a:pt x="308356" y="1473708"/>
                    <a:pt x="239268" y="1547241"/>
                    <a:pt x="154178" y="1547241"/>
                  </a:cubicBezTo>
                  <a:cubicBezTo>
                    <a:pt x="69088" y="1547241"/>
                    <a:pt x="0" y="1473708"/>
                    <a:pt x="0" y="138303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C3980611-BC11-4718-846C-B489E6FEA8BD}"/>
                </a:ext>
              </a:extLst>
            </p:cNvPr>
            <p:cNvSpPr/>
            <p:nvPr/>
          </p:nvSpPr>
          <p:spPr>
            <a:xfrm>
              <a:off x="0" y="0"/>
              <a:ext cx="333756" cy="1572641"/>
            </a:xfrm>
            <a:custGeom>
              <a:avLst/>
              <a:gdLst/>
              <a:ahLst/>
              <a:cxnLst/>
              <a:rect l="l" t="t" r="r" b="b"/>
              <a:pathLst>
                <a:path w="333756" h="1572641">
                  <a:moveTo>
                    <a:pt x="0" y="176911"/>
                  </a:moveTo>
                  <a:cubicBezTo>
                    <a:pt x="0" y="80010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010"/>
                    <a:pt x="333756" y="176911"/>
                  </a:cubicBezTo>
                  <a:lnTo>
                    <a:pt x="333756" y="1395730"/>
                  </a:lnTo>
                  <a:lnTo>
                    <a:pt x="321056" y="1395730"/>
                  </a:lnTo>
                  <a:lnTo>
                    <a:pt x="333756" y="1395730"/>
                  </a:lnTo>
                  <a:cubicBezTo>
                    <a:pt x="333756" y="1492631"/>
                    <a:pt x="259842" y="1572641"/>
                    <a:pt x="166878" y="1572641"/>
                  </a:cubicBezTo>
                  <a:lnTo>
                    <a:pt x="166878" y="1559941"/>
                  </a:lnTo>
                  <a:lnTo>
                    <a:pt x="166878" y="1547241"/>
                  </a:lnTo>
                  <a:lnTo>
                    <a:pt x="166878" y="1559941"/>
                  </a:lnTo>
                  <a:lnTo>
                    <a:pt x="166878" y="1572641"/>
                  </a:lnTo>
                  <a:cubicBezTo>
                    <a:pt x="73914" y="1572641"/>
                    <a:pt x="0" y="1492631"/>
                    <a:pt x="0" y="1395730"/>
                  </a:cubicBezTo>
                  <a:lnTo>
                    <a:pt x="0" y="176911"/>
                  </a:lnTo>
                  <a:lnTo>
                    <a:pt x="12700" y="176911"/>
                  </a:lnTo>
                  <a:lnTo>
                    <a:pt x="0" y="176911"/>
                  </a:lnTo>
                  <a:moveTo>
                    <a:pt x="25400" y="176911"/>
                  </a:moveTo>
                  <a:lnTo>
                    <a:pt x="25400" y="1395730"/>
                  </a:lnTo>
                  <a:lnTo>
                    <a:pt x="12700" y="1395730"/>
                  </a:lnTo>
                  <a:lnTo>
                    <a:pt x="25400" y="1395730"/>
                  </a:lnTo>
                  <a:cubicBezTo>
                    <a:pt x="25400" y="1480185"/>
                    <a:pt x="89535" y="1547241"/>
                    <a:pt x="166878" y="1547241"/>
                  </a:cubicBezTo>
                  <a:cubicBezTo>
                    <a:pt x="173863" y="1547241"/>
                    <a:pt x="179578" y="1552956"/>
                    <a:pt x="179578" y="1559941"/>
                  </a:cubicBezTo>
                  <a:cubicBezTo>
                    <a:pt x="179578" y="1566926"/>
                    <a:pt x="173863" y="1572641"/>
                    <a:pt x="166878" y="1572641"/>
                  </a:cubicBezTo>
                  <a:cubicBezTo>
                    <a:pt x="159893" y="1572641"/>
                    <a:pt x="154178" y="1566926"/>
                    <a:pt x="154178" y="1559941"/>
                  </a:cubicBezTo>
                  <a:cubicBezTo>
                    <a:pt x="154178" y="1552956"/>
                    <a:pt x="159893" y="1547241"/>
                    <a:pt x="166878" y="1547241"/>
                  </a:cubicBezTo>
                  <a:cubicBezTo>
                    <a:pt x="244221" y="1547241"/>
                    <a:pt x="308356" y="1480185"/>
                    <a:pt x="308356" y="1395730"/>
                  </a:cubicBezTo>
                  <a:lnTo>
                    <a:pt x="308356" y="176911"/>
                  </a:lnTo>
                  <a:lnTo>
                    <a:pt x="321056" y="176911"/>
                  </a:lnTo>
                  <a:lnTo>
                    <a:pt x="308356" y="176911"/>
                  </a:lnTo>
                  <a:cubicBezTo>
                    <a:pt x="308356" y="92456"/>
                    <a:pt x="244348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456"/>
                    <a:pt x="25400" y="17691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97" name="Group 24">
            <a:extLst>
              <a:ext uri="{FF2B5EF4-FFF2-40B4-BE49-F238E27FC236}">
                <a16:creationId xmlns:a16="http://schemas.microsoft.com/office/drawing/2014/main" id="{C678065C-C046-4C61-B79F-4D47FFFBA833}"/>
              </a:ext>
            </a:extLst>
          </p:cNvPr>
          <p:cNvGrpSpPr/>
          <p:nvPr/>
        </p:nvGrpSpPr>
        <p:grpSpPr>
          <a:xfrm>
            <a:off x="2011968" y="2111063"/>
            <a:ext cx="8113811" cy="493514"/>
            <a:chOff x="0" y="0"/>
            <a:chExt cx="10818415" cy="658018"/>
          </a:xfrm>
        </p:grpSpPr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9B9F490A-C359-4DCF-8EF8-050CD4C8E986}"/>
                </a:ext>
              </a:extLst>
            </p:cNvPr>
            <p:cNvSpPr/>
            <p:nvPr/>
          </p:nvSpPr>
          <p:spPr>
            <a:xfrm>
              <a:off x="0" y="0"/>
              <a:ext cx="10818415" cy="658018"/>
            </a:xfrm>
            <a:custGeom>
              <a:avLst/>
              <a:gdLst/>
              <a:ahLst/>
              <a:cxnLst/>
              <a:rect l="l" t="t" r="r" b="b"/>
              <a:pathLst>
                <a:path w="10818415" h="658018">
                  <a:moveTo>
                    <a:pt x="0" y="0"/>
                  </a:moveTo>
                  <a:lnTo>
                    <a:pt x="10818415" y="0"/>
                  </a:lnTo>
                  <a:lnTo>
                    <a:pt x="1081841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9" name="TextBox 26">
              <a:extLst>
                <a:ext uri="{FF2B5EF4-FFF2-40B4-BE49-F238E27FC236}">
                  <a16:creationId xmlns:a16="http://schemas.microsoft.com/office/drawing/2014/main" id="{F9EC93B3-06ED-4523-882A-16AA50CEC810}"/>
                </a:ext>
              </a:extLst>
            </p:cNvPr>
            <p:cNvSpPr txBox="1"/>
            <p:nvPr/>
          </p:nvSpPr>
          <p:spPr>
            <a:xfrm>
              <a:off x="0" y="-95250"/>
              <a:ext cx="10818415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11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Release on Android and iOS platforms</a:t>
              </a:r>
            </a:p>
          </p:txBody>
        </p:sp>
      </p:grpSp>
      <p:grpSp>
        <p:nvGrpSpPr>
          <p:cNvPr id="100" name="Group 30">
            <a:extLst>
              <a:ext uri="{FF2B5EF4-FFF2-40B4-BE49-F238E27FC236}">
                <a16:creationId xmlns:a16="http://schemas.microsoft.com/office/drawing/2014/main" id="{7DF2DCA4-290E-4BB2-9F1E-8A85CA150828}"/>
              </a:ext>
            </a:extLst>
          </p:cNvPr>
          <p:cNvGrpSpPr/>
          <p:nvPr/>
        </p:nvGrpSpPr>
        <p:grpSpPr>
          <a:xfrm>
            <a:off x="2003333" y="2494754"/>
            <a:ext cx="3856733" cy="481905"/>
            <a:chOff x="0" y="0"/>
            <a:chExt cx="5142310" cy="642540"/>
          </a:xfrm>
        </p:grpSpPr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6D5E8398-B8AF-42A9-921B-796B9A801211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2" name="TextBox 32">
              <a:extLst>
                <a:ext uri="{FF2B5EF4-FFF2-40B4-BE49-F238E27FC236}">
                  <a16:creationId xmlns:a16="http://schemas.microsoft.com/office/drawing/2014/main" id="{BD02F270-5061-4874-9D33-9A8FD8C97172}"/>
                </a:ext>
              </a:extLst>
            </p:cNvPr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6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Expand Services</a:t>
              </a:r>
            </a:p>
          </p:txBody>
        </p:sp>
      </p:grpSp>
      <p:grpSp>
        <p:nvGrpSpPr>
          <p:cNvPr id="103" name="Group 33">
            <a:extLst>
              <a:ext uri="{FF2B5EF4-FFF2-40B4-BE49-F238E27FC236}">
                <a16:creationId xmlns:a16="http://schemas.microsoft.com/office/drawing/2014/main" id="{3D71ECC6-29CF-48E9-97D0-544E2D22C2EF}"/>
              </a:ext>
            </a:extLst>
          </p:cNvPr>
          <p:cNvGrpSpPr/>
          <p:nvPr/>
        </p:nvGrpSpPr>
        <p:grpSpPr>
          <a:xfrm>
            <a:off x="2027619" y="2693343"/>
            <a:ext cx="7650956" cy="857052"/>
            <a:chOff x="0" y="-484718"/>
            <a:chExt cx="10201275" cy="1142736"/>
          </a:xfrm>
        </p:grpSpPr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46B3C5B7-899A-4C56-B793-29366E25A949}"/>
                </a:ext>
              </a:extLst>
            </p:cNvPr>
            <p:cNvSpPr/>
            <p:nvPr/>
          </p:nvSpPr>
          <p:spPr>
            <a:xfrm>
              <a:off x="0" y="0"/>
              <a:ext cx="10201275" cy="658018"/>
            </a:xfrm>
            <a:custGeom>
              <a:avLst/>
              <a:gdLst/>
              <a:ahLst/>
              <a:cxnLst/>
              <a:rect l="l" t="t" r="r" b="b"/>
              <a:pathLst>
                <a:path w="10201275" h="658018">
                  <a:moveTo>
                    <a:pt x="0" y="0"/>
                  </a:moveTo>
                  <a:lnTo>
                    <a:pt x="10201275" y="0"/>
                  </a:lnTo>
                  <a:lnTo>
                    <a:pt x="1020127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TextBox 35">
              <a:extLst>
                <a:ext uri="{FF2B5EF4-FFF2-40B4-BE49-F238E27FC236}">
                  <a16:creationId xmlns:a16="http://schemas.microsoft.com/office/drawing/2014/main" id="{CE6C2444-F72B-41CE-8C51-AFEA046FD347}"/>
                </a:ext>
              </a:extLst>
            </p:cNvPr>
            <p:cNvSpPr txBox="1"/>
            <p:nvPr/>
          </p:nvSpPr>
          <p:spPr>
            <a:xfrm>
              <a:off x="0" y="-484718"/>
              <a:ext cx="10201275" cy="7532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11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more categories like telemedicine services.</a:t>
              </a:r>
            </a:p>
          </p:txBody>
        </p:sp>
      </p:grpSp>
      <p:grpSp>
        <p:nvGrpSpPr>
          <p:cNvPr id="109" name="Group 39">
            <a:extLst>
              <a:ext uri="{FF2B5EF4-FFF2-40B4-BE49-F238E27FC236}">
                <a16:creationId xmlns:a16="http://schemas.microsoft.com/office/drawing/2014/main" id="{B09F7AD8-6DEC-451D-8A24-EF8B093F1890}"/>
              </a:ext>
            </a:extLst>
          </p:cNvPr>
          <p:cNvGrpSpPr/>
          <p:nvPr/>
        </p:nvGrpSpPr>
        <p:grpSpPr>
          <a:xfrm>
            <a:off x="2001908" y="3120524"/>
            <a:ext cx="5254192" cy="584002"/>
            <a:chOff x="-1863278" y="0"/>
            <a:chExt cx="7005588" cy="778669"/>
          </a:xfrm>
        </p:grpSpPr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CBE98BC-7915-42D2-8CFB-ACD40202593B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1" name="TextBox 41">
              <a:extLst>
                <a:ext uri="{FF2B5EF4-FFF2-40B4-BE49-F238E27FC236}">
                  <a16:creationId xmlns:a16="http://schemas.microsoft.com/office/drawing/2014/main" id="{F4CC0008-B8A7-4269-B09E-997FB897FC06}"/>
                </a:ext>
              </a:extLst>
            </p:cNvPr>
            <p:cNvSpPr txBox="1"/>
            <p:nvPr/>
          </p:nvSpPr>
          <p:spPr>
            <a:xfrm>
              <a:off x="-1863278" y="126604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6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User Feedback</a:t>
              </a:r>
            </a:p>
          </p:txBody>
        </p:sp>
      </p:grpSp>
      <p:grpSp>
        <p:nvGrpSpPr>
          <p:cNvPr id="112" name="Group 42">
            <a:extLst>
              <a:ext uri="{FF2B5EF4-FFF2-40B4-BE49-F238E27FC236}">
                <a16:creationId xmlns:a16="http://schemas.microsoft.com/office/drawing/2014/main" id="{356E8D15-3ED2-48C0-BEDD-4DC0C10E24D0}"/>
              </a:ext>
            </a:extLst>
          </p:cNvPr>
          <p:cNvGrpSpPr/>
          <p:nvPr/>
        </p:nvGrpSpPr>
        <p:grpSpPr>
          <a:xfrm>
            <a:off x="1995956" y="3522093"/>
            <a:ext cx="7188101" cy="493514"/>
            <a:chOff x="0" y="0"/>
            <a:chExt cx="9584135" cy="658018"/>
          </a:xfrm>
        </p:grpSpPr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9B0D282F-6F20-45A4-8B3A-A4CB04D2D202}"/>
                </a:ext>
              </a:extLst>
            </p:cNvPr>
            <p:cNvSpPr/>
            <p:nvPr/>
          </p:nvSpPr>
          <p:spPr>
            <a:xfrm>
              <a:off x="0" y="0"/>
              <a:ext cx="9584135" cy="658018"/>
            </a:xfrm>
            <a:custGeom>
              <a:avLst/>
              <a:gdLst/>
              <a:ahLst/>
              <a:cxnLst/>
              <a:rect l="l" t="t" r="r" b="b"/>
              <a:pathLst>
                <a:path w="9584135" h="658018">
                  <a:moveTo>
                    <a:pt x="0" y="0"/>
                  </a:moveTo>
                  <a:lnTo>
                    <a:pt x="9584135" y="0"/>
                  </a:lnTo>
                  <a:lnTo>
                    <a:pt x="958413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4" name="TextBox 44">
              <a:extLst>
                <a:ext uri="{FF2B5EF4-FFF2-40B4-BE49-F238E27FC236}">
                  <a16:creationId xmlns:a16="http://schemas.microsoft.com/office/drawing/2014/main" id="{008627BB-78AA-45CA-8190-70247A443C23}"/>
                </a:ext>
              </a:extLst>
            </p:cNvPr>
            <p:cNvSpPr txBox="1"/>
            <p:nvPr/>
          </p:nvSpPr>
          <p:spPr>
            <a:xfrm>
              <a:off x="0" y="-95250"/>
              <a:ext cx="9584135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Gather feedback for iterative improvements</a:t>
              </a:r>
            </a:p>
          </p:txBody>
        </p:sp>
      </p:grpSp>
      <p:grpSp>
        <p:nvGrpSpPr>
          <p:cNvPr id="118" name="Group 12">
            <a:extLst>
              <a:ext uri="{FF2B5EF4-FFF2-40B4-BE49-F238E27FC236}">
                <a16:creationId xmlns:a16="http://schemas.microsoft.com/office/drawing/2014/main" id="{A16F2F46-E2C3-4AEE-BD8B-2265B0265BDF}"/>
              </a:ext>
            </a:extLst>
          </p:cNvPr>
          <p:cNvGrpSpPr/>
          <p:nvPr/>
        </p:nvGrpSpPr>
        <p:grpSpPr>
          <a:xfrm>
            <a:off x="2014942" y="1149257"/>
            <a:ext cx="5617666" cy="553343"/>
            <a:chOff x="0" y="0"/>
            <a:chExt cx="6505575" cy="642540"/>
          </a:xfrm>
        </p:grpSpPr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87205E0E-0CF0-4A4A-BAF4-9434BF9D4F89}"/>
                </a:ext>
              </a:extLst>
            </p:cNvPr>
            <p:cNvSpPr/>
            <p:nvPr/>
          </p:nvSpPr>
          <p:spPr>
            <a:xfrm>
              <a:off x="0" y="0"/>
              <a:ext cx="6505575" cy="642540"/>
            </a:xfrm>
            <a:custGeom>
              <a:avLst/>
              <a:gdLst/>
              <a:ahLst/>
              <a:cxnLst/>
              <a:rect l="l" t="t" r="r" b="b"/>
              <a:pathLst>
                <a:path w="6505575" h="642540">
                  <a:moveTo>
                    <a:pt x="0" y="0"/>
                  </a:moveTo>
                  <a:lnTo>
                    <a:pt x="6505575" y="0"/>
                  </a:lnTo>
                  <a:lnTo>
                    <a:pt x="6505575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0" name="TextBox 14">
              <a:extLst>
                <a:ext uri="{FF2B5EF4-FFF2-40B4-BE49-F238E27FC236}">
                  <a16:creationId xmlns:a16="http://schemas.microsoft.com/office/drawing/2014/main" id="{40882594-C233-4EEE-AA91-E153591391FF}"/>
                </a:ext>
              </a:extLst>
            </p:cNvPr>
            <p:cNvSpPr txBox="1"/>
            <p:nvPr/>
          </p:nvSpPr>
          <p:spPr>
            <a:xfrm>
              <a:off x="0" y="-9525"/>
              <a:ext cx="6505575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6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Integrate Payment System</a:t>
              </a:r>
            </a:p>
          </p:txBody>
        </p:sp>
      </p:grpSp>
      <p:grpSp>
        <p:nvGrpSpPr>
          <p:cNvPr id="121" name="Group 15">
            <a:extLst>
              <a:ext uri="{FF2B5EF4-FFF2-40B4-BE49-F238E27FC236}">
                <a16:creationId xmlns:a16="http://schemas.microsoft.com/office/drawing/2014/main" id="{17EEEF47-1295-4C46-A65D-7F460C8C9FAB}"/>
              </a:ext>
            </a:extLst>
          </p:cNvPr>
          <p:cNvGrpSpPr/>
          <p:nvPr/>
        </p:nvGrpSpPr>
        <p:grpSpPr>
          <a:xfrm>
            <a:off x="2014942" y="1337462"/>
            <a:ext cx="9587173" cy="3519556"/>
            <a:chOff x="-1347538" y="-4034718"/>
            <a:chExt cx="12782897" cy="4692736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443820FE-0686-4822-AE17-1ADCE45EC5F4}"/>
                </a:ext>
              </a:extLst>
            </p:cNvPr>
            <p:cNvSpPr/>
            <p:nvPr/>
          </p:nvSpPr>
          <p:spPr>
            <a:xfrm>
              <a:off x="0" y="0"/>
              <a:ext cx="11435359" cy="658018"/>
            </a:xfrm>
            <a:custGeom>
              <a:avLst/>
              <a:gdLst/>
              <a:ahLst/>
              <a:cxnLst/>
              <a:rect l="l" t="t" r="r" b="b"/>
              <a:pathLst>
                <a:path w="11435359" h="658018">
                  <a:moveTo>
                    <a:pt x="0" y="0"/>
                  </a:moveTo>
                  <a:lnTo>
                    <a:pt x="11435359" y="0"/>
                  </a:lnTo>
                  <a:lnTo>
                    <a:pt x="11435359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3" name="TextBox 17">
              <a:extLst>
                <a:ext uri="{FF2B5EF4-FFF2-40B4-BE49-F238E27FC236}">
                  <a16:creationId xmlns:a16="http://schemas.microsoft.com/office/drawing/2014/main" id="{960B36F8-A912-4928-BE4B-A1FEDF6CA6FB}"/>
                </a:ext>
              </a:extLst>
            </p:cNvPr>
            <p:cNvSpPr txBox="1"/>
            <p:nvPr/>
          </p:nvSpPr>
          <p:spPr>
            <a:xfrm>
              <a:off x="-1347538" y="-4034718"/>
              <a:ext cx="11435358" cy="7532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105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Ensure secure user transactions</a:t>
              </a:r>
            </a:p>
          </p:txBody>
        </p:sp>
      </p:grpSp>
      <p:grpSp>
        <p:nvGrpSpPr>
          <p:cNvPr id="124" name="Group 21">
            <a:extLst>
              <a:ext uri="{FF2B5EF4-FFF2-40B4-BE49-F238E27FC236}">
                <a16:creationId xmlns:a16="http://schemas.microsoft.com/office/drawing/2014/main" id="{9FAC7FDD-6CB1-419F-9D72-A3D4582F4BE6}"/>
              </a:ext>
            </a:extLst>
          </p:cNvPr>
          <p:cNvGrpSpPr/>
          <p:nvPr/>
        </p:nvGrpSpPr>
        <p:grpSpPr>
          <a:xfrm>
            <a:off x="2027619" y="1747096"/>
            <a:ext cx="4308299" cy="545109"/>
            <a:chOff x="-602089" y="0"/>
            <a:chExt cx="5744399" cy="726812"/>
          </a:xfrm>
        </p:grpSpPr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871757BA-B493-4AED-9AD0-A77466407FA9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6" name="TextBox 23">
              <a:extLst>
                <a:ext uri="{FF2B5EF4-FFF2-40B4-BE49-F238E27FC236}">
                  <a16:creationId xmlns:a16="http://schemas.microsoft.com/office/drawing/2014/main" id="{F9D07389-2FDE-40F5-85BA-193922AFFB91}"/>
                </a:ext>
              </a:extLst>
            </p:cNvPr>
            <p:cNvSpPr txBox="1"/>
            <p:nvPr/>
          </p:nvSpPr>
          <p:spPr>
            <a:xfrm>
              <a:off x="-602089" y="74747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6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App Launch</a:t>
              </a:r>
            </a:p>
          </p:txBody>
        </p:sp>
      </p:grpSp>
      <p:grpSp>
        <p:nvGrpSpPr>
          <p:cNvPr id="127" name="Group 9">
            <a:extLst>
              <a:ext uri="{FF2B5EF4-FFF2-40B4-BE49-F238E27FC236}">
                <a16:creationId xmlns:a16="http://schemas.microsoft.com/office/drawing/2014/main" id="{E384D71F-702C-4959-8EC8-53AAF365E518}"/>
              </a:ext>
            </a:extLst>
          </p:cNvPr>
          <p:cNvGrpSpPr/>
          <p:nvPr/>
        </p:nvGrpSpPr>
        <p:grpSpPr>
          <a:xfrm>
            <a:off x="1815249" y="1921132"/>
            <a:ext cx="78165" cy="562936"/>
            <a:chOff x="0" y="0"/>
            <a:chExt cx="333772" cy="1572617"/>
          </a:xfrm>
        </p:grpSpPr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D37C81BD-A28F-4B42-B9C3-EAE7B214939F}"/>
                </a:ext>
              </a:extLst>
            </p:cNvPr>
            <p:cNvSpPr/>
            <p:nvPr/>
          </p:nvSpPr>
          <p:spPr>
            <a:xfrm>
              <a:off x="12700" y="12700"/>
              <a:ext cx="308356" cy="1547241"/>
            </a:xfrm>
            <a:custGeom>
              <a:avLst/>
              <a:gdLst/>
              <a:ahLst/>
              <a:cxnLst/>
              <a:rect l="l" t="t" r="r" b="b"/>
              <a:pathLst>
                <a:path w="308356" h="1547241">
                  <a:moveTo>
                    <a:pt x="0" y="164211"/>
                  </a:moveTo>
                  <a:cubicBezTo>
                    <a:pt x="0" y="73533"/>
                    <a:pt x="69088" y="0"/>
                    <a:pt x="154178" y="0"/>
                  </a:cubicBezTo>
                  <a:cubicBezTo>
                    <a:pt x="239268" y="0"/>
                    <a:pt x="308356" y="73533"/>
                    <a:pt x="308356" y="164211"/>
                  </a:cubicBezTo>
                  <a:lnTo>
                    <a:pt x="308356" y="1383030"/>
                  </a:lnTo>
                  <a:cubicBezTo>
                    <a:pt x="308356" y="1473708"/>
                    <a:pt x="239268" y="1547241"/>
                    <a:pt x="154178" y="1547241"/>
                  </a:cubicBezTo>
                  <a:cubicBezTo>
                    <a:pt x="69088" y="1547241"/>
                    <a:pt x="0" y="1473708"/>
                    <a:pt x="0" y="138303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D6493B0B-46CE-4479-BD50-CF74A5227363}"/>
                </a:ext>
              </a:extLst>
            </p:cNvPr>
            <p:cNvSpPr/>
            <p:nvPr/>
          </p:nvSpPr>
          <p:spPr>
            <a:xfrm>
              <a:off x="0" y="0"/>
              <a:ext cx="333756" cy="1572641"/>
            </a:xfrm>
            <a:custGeom>
              <a:avLst/>
              <a:gdLst/>
              <a:ahLst/>
              <a:cxnLst/>
              <a:rect l="l" t="t" r="r" b="b"/>
              <a:pathLst>
                <a:path w="333756" h="1572641">
                  <a:moveTo>
                    <a:pt x="0" y="176911"/>
                  </a:moveTo>
                  <a:cubicBezTo>
                    <a:pt x="0" y="80010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010"/>
                    <a:pt x="333756" y="176911"/>
                  </a:cubicBezTo>
                  <a:lnTo>
                    <a:pt x="333756" y="1395730"/>
                  </a:lnTo>
                  <a:lnTo>
                    <a:pt x="321056" y="1395730"/>
                  </a:lnTo>
                  <a:lnTo>
                    <a:pt x="333756" y="1395730"/>
                  </a:lnTo>
                  <a:cubicBezTo>
                    <a:pt x="333756" y="1492631"/>
                    <a:pt x="259842" y="1572641"/>
                    <a:pt x="166878" y="1572641"/>
                  </a:cubicBezTo>
                  <a:lnTo>
                    <a:pt x="166878" y="1559941"/>
                  </a:lnTo>
                  <a:lnTo>
                    <a:pt x="166878" y="1547241"/>
                  </a:lnTo>
                  <a:lnTo>
                    <a:pt x="166878" y="1559941"/>
                  </a:lnTo>
                  <a:lnTo>
                    <a:pt x="166878" y="1572641"/>
                  </a:lnTo>
                  <a:cubicBezTo>
                    <a:pt x="73914" y="1572641"/>
                    <a:pt x="0" y="1492631"/>
                    <a:pt x="0" y="1395730"/>
                  </a:cubicBezTo>
                  <a:lnTo>
                    <a:pt x="0" y="176911"/>
                  </a:lnTo>
                  <a:lnTo>
                    <a:pt x="12700" y="176911"/>
                  </a:lnTo>
                  <a:lnTo>
                    <a:pt x="0" y="176911"/>
                  </a:lnTo>
                  <a:moveTo>
                    <a:pt x="25400" y="176911"/>
                  </a:moveTo>
                  <a:lnTo>
                    <a:pt x="25400" y="1395730"/>
                  </a:lnTo>
                  <a:lnTo>
                    <a:pt x="12700" y="1395730"/>
                  </a:lnTo>
                  <a:lnTo>
                    <a:pt x="25400" y="1395730"/>
                  </a:lnTo>
                  <a:cubicBezTo>
                    <a:pt x="25400" y="1480185"/>
                    <a:pt x="89535" y="1547241"/>
                    <a:pt x="166878" y="1547241"/>
                  </a:cubicBezTo>
                  <a:cubicBezTo>
                    <a:pt x="173863" y="1547241"/>
                    <a:pt x="179578" y="1552956"/>
                    <a:pt x="179578" y="1559941"/>
                  </a:cubicBezTo>
                  <a:cubicBezTo>
                    <a:pt x="179578" y="1566926"/>
                    <a:pt x="173863" y="1572641"/>
                    <a:pt x="166878" y="1572641"/>
                  </a:cubicBezTo>
                  <a:cubicBezTo>
                    <a:pt x="159893" y="1572641"/>
                    <a:pt x="154178" y="1566926"/>
                    <a:pt x="154178" y="1559941"/>
                  </a:cubicBezTo>
                  <a:cubicBezTo>
                    <a:pt x="154178" y="1552956"/>
                    <a:pt x="159893" y="1547241"/>
                    <a:pt x="166878" y="1547241"/>
                  </a:cubicBezTo>
                  <a:cubicBezTo>
                    <a:pt x="244221" y="1547241"/>
                    <a:pt x="308356" y="1480185"/>
                    <a:pt x="308356" y="1395730"/>
                  </a:cubicBezTo>
                  <a:lnTo>
                    <a:pt x="308356" y="176911"/>
                  </a:lnTo>
                  <a:lnTo>
                    <a:pt x="321056" y="176911"/>
                  </a:lnTo>
                  <a:lnTo>
                    <a:pt x="308356" y="176911"/>
                  </a:lnTo>
                  <a:cubicBezTo>
                    <a:pt x="308356" y="92456"/>
                    <a:pt x="244348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456"/>
                    <a:pt x="25400" y="17691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0" name="Group 9">
            <a:extLst>
              <a:ext uri="{FF2B5EF4-FFF2-40B4-BE49-F238E27FC236}">
                <a16:creationId xmlns:a16="http://schemas.microsoft.com/office/drawing/2014/main" id="{B22C3247-E894-45C1-B51D-0421444C82C5}"/>
              </a:ext>
            </a:extLst>
          </p:cNvPr>
          <p:cNvGrpSpPr/>
          <p:nvPr/>
        </p:nvGrpSpPr>
        <p:grpSpPr>
          <a:xfrm>
            <a:off x="1811891" y="2604577"/>
            <a:ext cx="78165" cy="562936"/>
            <a:chOff x="0" y="0"/>
            <a:chExt cx="333772" cy="1572617"/>
          </a:xfrm>
        </p:grpSpPr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2E27CCBB-5DAF-4D6B-A9AC-62F89BD20147}"/>
                </a:ext>
              </a:extLst>
            </p:cNvPr>
            <p:cNvSpPr/>
            <p:nvPr/>
          </p:nvSpPr>
          <p:spPr>
            <a:xfrm>
              <a:off x="12700" y="12700"/>
              <a:ext cx="308356" cy="1547241"/>
            </a:xfrm>
            <a:custGeom>
              <a:avLst/>
              <a:gdLst/>
              <a:ahLst/>
              <a:cxnLst/>
              <a:rect l="l" t="t" r="r" b="b"/>
              <a:pathLst>
                <a:path w="308356" h="1547241">
                  <a:moveTo>
                    <a:pt x="0" y="164211"/>
                  </a:moveTo>
                  <a:cubicBezTo>
                    <a:pt x="0" y="73533"/>
                    <a:pt x="69088" y="0"/>
                    <a:pt x="154178" y="0"/>
                  </a:cubicBezTo>
                  <a:cubicBezTo>
                    <a:pt x="239268" y="0"/>
                    <a:pt x="308356" y="73533"/>
                    <a:pt x="308356" y="164211"/>
                  </a:cubicBezTo>
                  <a:lnTo>
                    <a:pt x="308356" y="1383030"/>
                  </a:lnTo>
                  <a:cubicBezTo>
                    <a:pt x="308356" y="1473708"/>
                    <a:pt x="239268" y="1547241"/>
                    <a:pt x="154178" y="1547241"/>
                  </a:cubicBezTo>
                  <a:cubicBezTo>
                    <a:pt x="69088" y="1547241"/>
                    <a:pt x="0" y="1473708"/>
                    <a:pt x="0" y="138303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63D4846C-B7FF-4A07-AD30-B38F5917C472}"/>
                </a:ext>
              </a:extLst>
            </p:cNvPr>
            <p:cNvSpPr/>
            <p:nvPr/>
          </p:nvSpPr>
          <p:spPr>
            <a:xfrm>
              <a:off x="0" y="0"/>
              <a:ext cx="333756" cy="1572641"/>
            </a:xfrm>
            <a:custGeom>
              <a:avLst/>
              <a:gdLst/>
              <a:ahLst/>
              <a:cxnLst/>
              <a:rect l="l" t="t" r="r" b="b"/>
              <a:pathLst>
                <a:path w="333756" h="1572641">
                  <a:moveTo>
                    <a:pt x="0" y="176911"/>
                  </a:moveTo>
                  <a:cubicBezTo>
                    <a:pt x="0" y="80010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010"/>
                    <a:pt x="333756" y="176911"/>
                  </a:cubicBezTo>
                  <a:lnTo>
                    <a:pt x="333756" y="1395730"/>
                  </a:lnTo>
                  <a:lnTo>
                    <a:pt x="321056" y="1395730"/>
                  </a:lnTo>
                  <a:lnTo>
                    <a:pt x="333756" y="1395730"/>
                  </a:lnTo>
                  <a:cubicBezTo>
                    <a:pt x="333756" y="1492631"/>
                    <a:pt x="259842" y="1572641"/>
                    <a:pt x="166878" y="1572641"/>
                  </a:cubicBezTo>
                  <a:lnTo>
                    <a:pt x="166878" y="1559941"/>
                  </a:lnTo>
                  <a:lnTo>
                    <a:pt x="166878" y="1547241"/>
                  </a:lnTo>
                  <a:lnTo>
                    <a:pt x="166878" y="1559941"/>
                  </a:lnTo>
                  <a:lnTo>
                    <a:pt x="166878" y="1572641"/>
                  </a:lnTo>
                  <a:cubicBezTo>
                    <a:pt x="73914" y="1572641"/>
                    <a:pt x="0" y="1492631"/>
                    <a:pt x="0" y="1395730"/>
                  </a:cubicBezTo>
                  <a:lnTo>
                    <a:pt x="0" y="176911"/>
                  </a:lnTo>
                  <a:lnTo>
                    <a:pt x="12700" y="176911"/>
                  </a:lnTo>
                  <a:lnTo>
                    <a:pt x="0" y="176911"/>
                  </a:lnTo>
                  <a:moveTo>
                    <a:pt x="25400" y="176911"/>
                  </a:moveTo>
                  <a:lnTo>
                    <a:pt x="25400" y="1395730"/>
                  </a:lnTo>
                  <a:lnTo>
                    <a:pt x="12700" y="1395730"/>
                  </a:lnTo>
                  <a:lnTo>
                    <a:pt x="25400" y="1395730"/>
                  </a:lnTo>
                  <a:cubicBezTo>
                    <a:pt x="25400" y="1480185"/>
                    <a:pt x="89535" y="1547241"/>
                    <a:pt x="166878" y="1547241"/>
                  </a:cubicBezTo>
                  <a:cubicBezTo>
                    <a:pt x="173863" y="1547241"/>
                    <a:pt x="179578" y="1552956"/>
                    <a:pt x="179578" y="1559941"/>
                  </a:cubicBezTo>
                  <a:cubicBezTo>
                    <a:pt x="179578" y="1566926"/>
                    <a:pt x="173863" y="1572641"/>
                    <a:pt x="166878" y="1572641"/>
                  </a:cubicBezTo>
                  <a:cubicBezTo>
                    <a:pt x="159893" y="1572641"/>
                    <a:pt x="154178" y="1566926"/>
                    <a:pt x="154178" y="1559941"/>
                  </a:cubicBezTo>
                  <a:cubicBezTo>
                    <a:pt x="154178" y="1552956"/>
                    <a:pt x="159893" y="1547241"/>
                    <a:pt x="166878" y="1547241"/>
                  </a:cubicBezTo>
                  <a:cubicBezTo>
                    <a:pt x="244221" y="1547241"/>
                    <a:pt x="308356" y="1480185"/>
                    <a:pt x="308356" y="1395730"/>
                  </a:cubicBezTo>
                  <a:lnTo>
                    <a:pt x="308356" y="176911"/>
                  </a:lnTo>
                  <a:lnTo>
                    <a:pt x="321056" y="176911"/>
                  </a:lnTo>
                  <a:lnTo>
                    <a:pt x="308356" y="176911"/>
                  </a:lnTo>
                  <a:cubicBezTo>
                    <a:pt x="308356" y="92456"/>
                    <a:pt x="244348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456"/>
                    <a:pt x="25400" y="17691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3" name="Group 9">
            <a:extLst>
              <a:ext uri="{FF2B5EF4-FFF2-40B4-BE49-F238E27FC236}">
                <a16:creationId xmlns:a16="http://schemas.microsoft.com/office/drawing/2014/main" id="{D4C64A07-B56D-4362-8968-8A836AA31A07}"/>
              </a:ext>
            </a:extLst>
          </p:cNvPr>
          <p:cNvGrpSpPr/>
          <p:nvPr/>
        </p:nvGrpSpPr>
        <p:grpSpPr>
          <a:xfrm>
            <a:off x="1808913" y="3292569"/>
            <a:ext cx="78165" cy="562936"/>
            <a:chOff x="0" y="0"/>
            <a:chExt cx="333772" cy="1572617"/>
          </a:xfrm>
        </p:grpSpPr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2C9BAD4-E299-457F-91B1-2C6941D4EB1F}"/>
                </a:ext>
              </a:extLst>
            </p:cNvPr>
            <p:cNvSpPr/>
            <p:nvPr/>
          </p:nvSpPr>
          <p:spPr>
            <a:xfrm>
              <a:off x="12700" y="12700"/>
              <a:ext cx="308356" cy="1547241"/>
            </a:xfrm>
            <a:custGeom>
              <a:avLst/>
              <a:gdLst/>
              <a:ahLst/>
              <a:cxnLst/>
              <a:rect l="l" t="t" r="r" b="b"/>
              <a:pathLst>
                <a:path w="308356" h="1547241">
                  <a:moveTo>
                    <a:pt x="0" y="164211"/>
                  </a:moveTo>
                  <a:cubicBezTo>
                    <a:pt x="0" y="73533"/>
                    <a:pt x="69088" y="0"/>
                    <a:pt x="154178" y="0"/>
                  </a:cubicBezTo>
                  <a:cubicBezTo>
                    <a:pt x="239268" y="0"/>
                    <a:pt x="308356" y="73533"/>
                    <a:pt x="308356" y="164211"/>
                  </a:cubicBezTo>
                  <a:lnTo>
                    <a:pt x="308356" y="1383030"/>
                  </a:lnTo>
                  <a:cubicBezTo>
                    <a:pt x="308356" y="1473708"/>
                    <a:pt x="239268" y="1547241"/>
                    <a:pt x="154178" y="1547241"/>
                  </a:cubicBezTo>
                  <a:cubicBezTo>
                    <a:pt x="69088" y="1547241"/>
                    <a:pt x="0" y="1473708"/>
                    <a:pt x="0" y="138303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B60D1246-2BA3-45A5-9BF5-997B2016D1F8}"/>
                </a:ext>
              </a:extLst>
            </p:cNvPr>
            <p:cNvSpPr/>
            <p:nvPr/>
          </p:nvSpPr>
          <p:spPr>
            <a:xfrm>
              <a:off x="0" y="0"/>
              <a:ext cx="333756" cy="1572641"/>
            </a:xfrm>
            <a:custGeom>
              <a:avLst/>
              <a:gdLst/>
              <a:ahLst/>
              <a:cxnLst/>
              <a:rect l="l" t="t" r="r" b="b"/>
              <a:pathLst>
                <a:path w="333756" h="1572641">
                  <a:moveTo>
                    <a:pt x="0" y="176911"/>
                  </a:moveTo>
                  <a:cubicBezTo>
                    <a:pt x="0" y="80010"/>
                    <a:pt x="73914" y="0"/>
                    <a:pt x="166878" y="0"/>
                  </a:cubicBezTo>
                  <a:cubicBezTo>
                    <a:pt x="170688" y="0"/>
                    <a:pt x="174371" y="1778"/>
                    <a:pt x="176784" y="4826"/>
                  </a:cubicBezTo>
                  <a:lnTo>
                    <a:pt x="166878" y="12700"/>
                  </a:lnTo>
                  <a:lnTo>
                    <a:pt x="166878" y="0"/>
                  </a:lnTo>
                  <a:lnTo>
                    <a:pt x="166878" y="12700"/>
                  </a:lnTo>
                  <a:lnTo>
                    <a:pt x="166878" y="0"/>
                  </a:lnTo>
                  <a:cubicBezTo>
                    <a:pt x="259842" y="0"/>
                    <a:pt x="333756" y="80010"/>
                    <a:pt x="333756" y="176911"/>
                  </a:cubicBezTo>
                  <a:lnTo>
                    <a:pt x="333756" y="1395730"/>
                  </a:lnTo>
                  <a:lnTo>
                    <a:pt x="321056" y="1395730"/>
                  </a:lnTo>
                  <a:lnTo>
                    <a:pt x="333756" y="1395730"/>
                  </a:lnTo>
                  <a:cubicBezTo>
                    <a:pt x="333756" y="1492631"/>
                    <a:pt x="259842" y="1572641"/>
                    <a:pt x="166878" y="1572641"/>
                  </a:cubicBezTo>
                  <a:lnTo>
                    <a:pt x="166878" y="1559941"/>
                  </a:lnTo>
                  <a:lnTo>
                    <a:pt x="166878" y="1547241"/>
                  </a:lnTo>
                  <a:lnTo>
                    <a:pt x="166878" y="1559941"/>
                  </a:lnTo>
                  <a:lnTo>
                    <a:pt x="166878" y="1572641"/>
                  </a:lnTo>
                  <a:cubicBezTo>
                    <a:pt x="73914" y="1572641"/>
                    <a:pt x="0" y="1492631"/>
                    <a:pt x="0" y="1395730"/>
                  </a:cubicBezTo>
                  <a:lnTo>
                    <a:pt x="0" y="176911"/>
                  </a:lnTo>
                  <a:lnTo>
                    <a:pt x="12700" y="176911"/>
                  </a:lnTo>
                  <a:lnTo>
                    <a:pt x="0" y="176911"/>
                  </a:lnTo>
                  <a:moveTo>
                    <a:pt x="25400" y="176911"/>
                  </a:moveTo>
                  <a:lnTo>
                    <a:pt x="25400" y="1395730"/>
                  </a:lnTo>
                  <a:lnTo>
                    <a:pt x="12700" y="1395730"/>
                  </a:lnTo>
                  <a:lnTo>
                    <a:pt x="25400" y="1395730"/>
                  </a:lnTo>
                  <a:cubicBezTo>
                    <a:pt x="25400" y="1480185"/>
                    <a:pt x="89535" y="1547241"/>
                    <a:pt x="166878" y="1547241"/>
                  </a:cubicBezTo>
                  <a:cubicBezTo>
                    <a:pt x="173863" y="1547241"/>
                    <a:pt x="179578" y="1552956"/>
                    <a:pt x="179578" y="1559941"/>
                  </a:cubicBezTo>
                  <a:cubicBezTo>
                    <a:pt x="179578" y="1566926"/>
                    <a:pt x="173863" y="1572641"/>
                    <a:pt x="166878" y="1572641"/>
                  </a:cubicBezTo>
                  <a:cubicBezTo>
                    <a:pt x="159893" y="1572641"/>
                    <a:pt x="154178" y="1566926"/>
                    <a:pt x="154178" y="1559941"/>
                  </a:cubicBezTo>
                  <a:cubicBezTo>
                    <a:pt x="154178" y="1552956"/>
                    <a:pt x="159893" y="1547241"/>
                    <a:pt x="166878" y="1547241"/>
                  </a:cubicBezTo>
                  <a:cubicBezTo>
                    <a:pt x="244221" y="1547241"/>
                    <a:pt x="308356" y="1480185"/>
                    <a:pt x="308356" y="1395730"/>
                  </a:cubicBezTo>
                  <a:lnTo>
                    <a:pt x="308356" y="176911"/>
                  </a:lnTo>
                  <a:lnTo>
                    <a:pt x="321056" y="176911"/>
                  </a:lnTo>
                  <a:lnTo>
                    <a:pt x="308356" y="176911"/>
                  </a:lnTo>
                  <a:cubicBezTo>
                    <a:pt x="308356" y="92456"/>
                    <a:pt x="244348" y="25400"/>
                    <a:pt x="166878" y="25400"/>
                  </a:cubicBezTo>
                  <a:cubicBezTo>
                    <a:pt x="163068" y="25400"/>
                    <a:pt x="159385" y="23622"/>
                    <a:pt x="156972" y="20574"/>
                  </a:cubicBezTo>
                  <a:lnTo>
                    <a:pt x="166878" y="12700"/>
                  </a:lnTo>
                  <a:lnTo>
                    <a:pt x="166878" y="25400"/>
                  </a:lnTo>
                  <a:cubicBezTo>
                    <a:pt x="89535" y="25400"/>
                    <a:pt x="25400" y="92456"/>
                    <a:pt x="25400" y="17691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803E91-4FE6-43B0-9267-6E2A1A69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3420" y="1416676"/>
            <a:ext cx="5143501" cy="2309933"/>
          </a:xfrm>
          <a:prstGeom prst="rect">
            <a:avLst/>
          </a:prstGeom>
        </p:spPr>
      </p:pic>
      <p:sp>
        <p:nvSpPr>
          <p:cNvPr id="42" name="Google Shape;263;p31">
            <a:extLst>
              <a:ext uri="{FF2B5EF4-FFF2-40B4-BE49-F238E27FC236}">
                <a16:creationId xmlns:a16="http://schemas.microsoft.com/office/drawing/2014/main" id="{07755892-F3EB-46F8-B2AF-DDAAA19A760E}"/>
              </a:ext>
            </a:extLst>
          </p:cNvPr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24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/>
        </p:nvSpPr>
        <p:spPr>
          <a:xfrm>
            <a:off x="0" y="0"/>
            <a:ext cx="45159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8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References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25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738B92-8658-4FD3-BA32-ABC888024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981900"/>
            <a:ext cx="6710491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1. Online Home Services Platform.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Merriweather" panose="00000500000000000000" pitchFamily="2" charset="0"/>
              </a:rPr>
              <a:t>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Available at: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hlinkClick r:id="rId3"/>
              </a:rPr>
              <a:t>https://www.urbancompany.com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(Accessed: 2023-10-20).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TaskRabbit. Task Marketplace for Freelancers.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Merriweather" panose="00000500000000000000" pitchFamily="2" charset="0"/>
              </a:rPr>
              <a:t> 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Available at: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hlinkClick r:id="rId4"/>
              </a:rPr>
              <a:t>https://www.taskrabbit.com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(Accessed: 2023-10-20).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Sheba.xyz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. On-Demand Service Platform in Bangladesh.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Merriweather" panose="00000500000000000000" pitchFamily="2" charset="0"/>
              </a:rPr>
              <a:t>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Available at: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hlinkClick r:id="rId5"/>
              </a:rPr>
              <a:t>https://www.sheba.xyz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(Accessed: 2023-10-20).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Firebase Documentation. Backend Platform by Google.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Merriweather" panose="00000500000000000000" pitchFamily="2" charset="0"/>
              </a:rPr>
              <a:t>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Available at: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  <a:hlinkClick r:id="rId6"/>
              </a:rPr>
              <a:t>https://firebase.google.com/docs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rriweather" panose="00000500000000000000" pitchFamily="2" charset="0"/>
              </a:rPr>
              <a:t> (Accessed: 2023-10-20).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 rot="-5400000">
            <a:off x="3610111" y="-50111"/>
            <a:ext cx="5984875" cy="5070797"/>
          </a:xfrm>
          <a:custGeom>
            <a:avLst/>
            <a:gdLst/>
            <a:ahLst/>
            <a:cxnLst/>
            <a:rect l="l" t="t" r="r" b="b"/>
            <a:pathLst>
              <a:path w="6350000" h="545247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A5CED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"/>
          <p:cNvSpPr/>
          <p:nvPr/>
        </p:nvSpPr>
        <p:spPr>
          <a:xfrm rot="-5400000">
            <a:off x="3824211" y="61013"/>
            <a:ext cx="5984875" cy="4852698"/>
          </a:xfrm>
          <a:custGeom>
            <a:avLst/>
            <a:gdLst/>
            <a:ahLst/>
            <a:cxnLst/>
            <a:rect l="l" t="t" r="r" b="b"/>
            <a:pathLst>
              <a:path w="6350000" h="545247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37"/>
          <p:cNvGrpSpPr/>
          <p:nvPr/>
        </p:nvGrpSpPr>
        <p:grpSpPr>
          <a:xfrm>
            <a:off x="5073922" y="1670678"/>
            <a:ext cx="3101400" cy="1729444"/>
            <a:chOff x="0" y="428892"/>
            <a:chExt cx="8270400" cy="4611849"/>
          </a:xfrm>
        </p:grpSpPr>
        <p:sp>
          <p:nvSpPr>
            <p:cNvPr id="310" name="Google Shape;310;p37"/>
            <p:cNvSpPr txBox="1"/>
            <p:nvPr/>
          </p:nvSpPr>
          <p:spPr>
            <a:xfrm>
              <a:off x="0" y="428892"/>
              <a:ext cx="8270400" cy="42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200" b="0" i="0" u="none" strike="noStrike" cap="none">
                  <a:solidFill>
                    <a:srgbClr val="00204B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Thank you!</a:t>
              </a:r>
              <a:endParaRPr sz="700"/>
            </a:p>
          </p:txBody>
        </p:sp>
        <p:sp>
          <p:nvSpPr>
            <p:cNvPr id="311" name="Google Shape;311;p37"/>
            <p:cNvSpPr txBox="1"/>
            <p:nvPr/>
          </p:nvSpPr>
          <p:spPr>
            <a:xfrm>
              <a:off x="0" y="4753341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12" name="Google Shape;312;p37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26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 rot="5400000">
            <a:off x="1201688" y="-48550"/>
            <a:ext cx="5984875" cy="5240624"/>
          </a:xfrm>
          <a:custGeom>
            <a:avLst/>
            <a:gdLst/>
            <a:ahLst/>
            <a:cxnLst/>
            <a:rect l="l" t="t" r="r" b="b"/>
            <a:pathLst>
              <a:path w="6350000" h="5855446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855446"/>
                </a:lnTo>
                <a:lnTo>
                  <a:pt x="6350000" y="5855446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A5CED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5400000">
            <a:off x="1014201" y="-2149"/>
            <a:ext cx="5984875" cy="5147824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5400000">
            <a:off x="-932833" y="-231716"/>
            <a:ext cx="5984875" cy="5375982"/>
          </a:xfrm>
          <a:custGeom>
            <a:avLst/>
            <a:gdLst/>
            <a:ahLst/>
            <a:cxnLst/>
            <a:rect l="l" t="t" r="r" b="b"/>
            <a:pathLst>
              <a:path w="6350000" h="5703960" extrusionOk="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F7D03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6776743" y="410451"/>
            <a:ext cx="1993799" cy="4322599"/>
          </a:xfrm>
          <a:custGeom>
            <a:avLst/>
            <a:gdLst/>
            <a:ahLst/>
            <a:cxnLst/>
            <a:rect l="l" t="t" r="r" b="b"/>
            <a:pathLst>
              <a:path w="3987597" h="8645197" extrusionOk="0">
                <a:moveTo>
                  <a:pt x="0" y="0"/>
                </a:moveTo>
                <a:lnTo>
                  <a:pt x="3987597" y="0"/>
                </a:lnTo>
                <a:lnTo>
                  <a:pt x="3987597" y="8645196"/>
                </a:lnTo>
                <a:lnTo>
                  <a:pt x="0" y="8645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5" name="Google Shape;105;p13"/>
          <p:cNvSpPr txBox="1"/>
          <p:nvPr/>
        </p:nvSpPr>
        <p:spPr>
          <a:xfrm>
            <a:off x="514350" y="-12"/>
            <a:ext cx="590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0" i="0" u="sng" strike="noStrike" cap="none" dirty="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Table of </a:t>
            </a:r>
            <a:r>
              <a:rPr lang="en" sz="5200" u="sng" dirty="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C</a:t>
            </a:r>
            <a:r>
              <a:rPr lang="en" sz="5200" b="0" i="0" u="sng" strike="noStrike" cap="none" dirty="0">
                <a:solidFill>
                  <a:srgbClr val="00204B"/>
                </a:solidFill>
                <a:latin typeface="Paytone One"/>
                <a:ea typeface="Paytone One"/>
                <a:cs typeface="Paytone One"/>
                <a:sym typeface="Paytone One"/>
              </a:rPr>
              <a:t>ontents</a:t>
            </a:r>
            <a:endParaRPr sz="700" u="sng" dirty="0"/>
          </a:p>
        </p:txBody>
      </p:sp>
      <p:sp>
        <p:nvSpPr>
          <p:cNvPr id="106" name="Google Shape;106;p13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 sz="18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514350" y="1274538"/>
            <a:ext cx="5658300" cy="2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Introduction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Problem Description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Goals and Significance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Literature Review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Requirements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Methodology and Diagram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Challenges and Proposed Solution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Tools &amp; Technologies</a:t>
            </a:r>
            <a:endParaRPr sz="20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ytone One"/>
              <a:buChar char="●"/>
            </a:pPr>
            <a:r>
              <a:rPr lang="en" sz="2000" dirty="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Conclusion</a:t>
            </a:r>
            <a:endParaRPr sz="2000" dirty="0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D88CC-0C13-4265-9027-9A289D37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687" y="399066"/>
            <a:ext cx="1546390" cy="4345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12BAE-07F8-4AF3-A7EE-5A6E0B03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994" y="598549"/>
            <a:ext cx="1546390" cy="4345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52AC20-FE54-43B1-8755-F31498A29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743" y="1475492"/>
            <a:ext cx="1546390" cy="58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-2014600" y="-3933369"/>
            <a:ext cx="13376388" cy="5255751"/>
            <a:chOff x="0" y="3570"/>
            <a:chExt cx="35670367" cy="16033406"/>
          </a:xfrm>
        </p:grpSpPr>
        <p:sp>
          <p:nvSpPr>
            <p:cNvPr id="113" name="Google Shape;113;p14"/>
            <p:cNvSpPr/>
            <p:nvPr/>
          </p:nvSpPr>
          <p:spPr>
            <a:xfrm rot="10800000">
              <a:off x="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4"/>
          <p:cNvSpPr txBox="1"/>
          <p:nvPr/>
        </p:nvSpPr>
        <p:spPr>
          <a:xfrm>
            <a:off x="2317802" y="163500"/>
            <a:ext cx="450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rgbClr val="E9FBFF"/>
                </a:solidFill>
                <a:latin typeface="Paytone One"/>
                <a:ea typeface="Paytone One"/>
                <a:cs typeface="Paytone One"/>
                <a:sym typeface="Paytone One"/>
              </a:rPr>
              <a:t>Introduction</a:t>
            </a:r>
            <a:endParaRPr sz="700" dirty="0"/>
          </a:p>
        </p:txBody>
      </p:sp>
      <p:sp>
        <p:nvSpPr>
          <p:cNvPr id="119" name="Google Shape;119;p14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  <a:endParaRPr sz="17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66B4CE50-F632-4522-B8CA-8EEB9078678D}"/>
              </a:ext>
            </a:extLst>
          </p:cNvPr>
          <p:cNvGrpSpPr/>
          <p:nvPr/>
        </p:nvGrpSpPr>
        <p:grpSpPr>
          <a:xfrm>
            <a:off x="266486" y="1584885"/>
            <a:ext cx="2650691" cy="2577243"/>
            <a:chOff x="0" y="0"/>
            <a:chExt cx="950913" cy="950913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9B553F-658E-43A8-8428-112BB5C2011D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AF54E80-7814-431A-99BB-503C2D184B62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54EE4871-C71D-43AC-A9C3-E1497CB365B4}"/>
              </a:ext>
            </a:extLst>
          </p:cNvPr>
          <p:cNvGrpSpPr/>
          <p:nvPr/>
        </p:nvGrpSpPr>
        <p:grpSpPr>
          <a:xfrm>
            <a:off x="3078342" y="1639744"/>
            <a:ext cx="2424010" cy="2522555"/>
            <a:chOff x="0" y="0"/>
            <a:chExt cx="950913" cy="950913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12374C12-BE8A-4041-AAF5-48554254AEEE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1C6F0DAA-04E3-4A4D-B1C8-CC6625A1D8C0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242A15F8-9386-4ED2-BDF9-4F177A68978A}"/>
              </a:ext>
            </a:extLst>
          </p:cNvPr>
          <p:cNvGrpSpPr/>
          <p:nvPr/>
        </p:nvGrpSpPr>
        <p:grpSpPr>
          <a:xfrm>
            <a:off x="1207381" y="1728265"/>
            <a:ext cx="3339938" cy="853825"/>
            <a:chOff x="-490273" y="-401879"/>
            <a:chExt cx="5076760" cy="1044418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ECCF2381-DF9A-4680-97B6-BDBF7E0AC52E}"/>
                </a:ext>
              </a:extLst>
            </p:cNvPr>
            <p:cNvSpPr/>
            <p:nvPr/>
          </p:nvSpPr>
          <p:spPr>
            <a:xfrm>
              <a:off x="0" y="1"/>
              <a:ext cx="4586487" cy="642538"/>
            </a:xfrm>
            <a:custGeom>
              <a:avLst/>
              <a:gdLst/>
              <a:ahLst/>
              <a:cxnLst/>
              <a:rect l="l" t="t" r="r" b="b"/>
              <a:pathLst>
                <a:path w="4586487" h="642540">
                  <a:moveTo>
                    <a:pt x="0" y="0"/>
                  </a:moveTo>
                  <a:lnTo>
                    <a:pt x="4586487" y="0"/>
                  </a:lnTo>
                  <a:lnTo>
                    <a:pt x="4586487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3EBA91FF-E311-4E99-B157-FB66F77BA521}"/>
                </a:ext>
              </a:extLst>
            </p:cNvPr>
            <p:cNvSpPr txBox="1"/>
            <p:nvPr/>
          </p:nvSpPr>
          <p:spPr>
            <a:xfrm>
              <a:off x="-490273" y="-401879"/>
              <a:ext cx="4586486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7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App concept</a:t>
              </a: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9C0E404E-60C1-4DA7-B0CF-FC7112BB346A}"/>
              </a:ext>
            </a:extLst>
          </p:cNvPr>
          <p:cNvGrpSpPr/>
          <p:nvPr/>
        </p:nvGrpSpPr>
        <p:grpSpPr>
          <a:xfrm>
            <a:off x="3579959" y="1665886"/>
            <a:ext cx="4588863" cy="435274"/>
            <a:chOff x="-2867427" y="0"/>
            <a:chExt cx="7453914" cy="743162"/>
          </a:xfrm>
        </p:grpSpPr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C3E5908F-8BAE-4C1D-B98B-B07637CE3C5E}"/>
                </a:ext>
              </a:extLst>
            </p:cNvPr>
            <p:cNvSpPr/>
            <p:nvPr/>
          </p:nvSpPr>
          <p:spPr>
            <a:xfrm>
              <a:off x="0" y="0"/>
              <a:ext cx="4586487" cy="642540"/>
            </a:xfrm>
            <a:custGeom>
              <a:avLst/>
              <a:gdLst/>
              <a:ahLst/>
              <a:cxnLst/>
              <a:rect l="l" t="t" r="r" b="b"/>
              <a:pathLst>
                <a:path w="4586487" h="642540">
                  <a:moveTo>
                    <a:pt x="0" y="0"/>
                  </a:moveTo>
                  <a:lnTo>
                    <a:pt x="4586487" y="0"/>
                  </a:lnTo>
                  <a:lnTo>
                    <a:pt x="4586487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864979DF-CE7B-44B2-A922-B44BDDF5AF82}"/>
                </a:ext>
              </a:extLst>
            </p:cNvPr>
            <p:cNvSpPr txBox="1"/>
            <p:nvPr/>
          </p:nvSpPr>
          <p:spPr>
            <a:xfrm>
              <a:off x="-2867427" y="91097"/>
              <a:ext cx="4586487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17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      Purpose</a:t>
              </a:r>
            </a:p>
          </p:txBody>
        </p: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98BC3877-0A06-40AD-B4BD-CDF694B2DF4A}"/>
              </a:ext>
            </a:extLst>
          </p:cNvPr>
          <p:cNvGrpSpPr/>
          <p:nvPr/>
        </p:nvGrpSpPr>
        <p:grpSpPr>
          <a:xfrm>
            <a:off x="2948660" y="2352767"/>
            <a:ext cx="2701462" cy="1440423"/>
            <a:chOff x="0" y="-485241"/>
            <a:chExt cx="6064447" cy="2459298"/>
          </a:xfrm>
        </p:grpSpPr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8BAC5469-CEE7-44D2-A981-397E2590DF36}"/>
                </a:ext>
              </a:extLst>
            </p:cNvPr>
            <p:cNvSpPr/>
            <p:nvPr/>
          </p:nvSpPr>
          <p:spPr>
            <a:xfrm>
              <a:off x="0" y="0"/>
              <a:ext cx="4586487" cy="1974057"/>
            </a:xfrm>
            <a:custGeom>
              <a:avLst/>
              <a:gdLst/>
              <a:ahLst/>
              <a:cxnLst/>
              <a:rect l="l" t="t" r="r" b="b"/>
              <a:pathLst>
                <a:path w="4586487" h="1974057">
                  <a:moveTo>
                    <a:pt x="0" y="0"/>
                  </a:moveTo>
                  <a:lnTo>
                    <a:pt x="4586487" y="0"/>
                  </a:lnTo>
                  <a:lnTo>
                    <a:pt x="458648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C3F7665F-E4E3-458C-A6A3-AF4CA6D4F350}"/>
                </a:ext>
              </a:extLst>
            </p:cNvPr>
            <p:cNvSpPr txBox="1"/>
            <p:nvPr/>
          </p:nvSpPr>
          <p:spPr>
            <a:xfrm>
              <a:off x="1477959" y="-485241"/>
              <a:ext cx="4586488" cy="20693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Simplifies hiring </a:t>
              </a:r>
              <a:r>
                <a:rPr lang="en-US" sz="1200" dirty="0" err="1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processfor</a:t>
              </a: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home repairs and services</a:t>
              </a: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B45703BD-E441-4C3F-8BD2-5E270B59CD31}"/>
              </a:ext>
            </a:extLst>
          </p:cNvPr>
          <p:cNvGrpSpPr/>
          <p:nvPr/>
        </p:nvGrpSpPr>
        <p:grpSpPr>
          <a:xfrm>
            <a:off x="663282" y="2412959"/>
            <a:ext cx="2469770" cy="1987949"/>
            <a:chOff x="-873621" y="-362674"/>
            <a:chExt cx="5473286" cy="2548465"/>
          </a:xfrm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2C20324-2D0E-4B81-A4D2-88A79D30B445}"/>
                </a:ext>
              </a:extLst>
            </p:cNvPr>
            <p:cNvSpPr/>
            <p:nvPr/>
          </p:nvSpPr>
          <p:spPr>
            <a:xfrm>
              <a:off x="13178" y="211733"/>
              <a:ext cx="4586487" cy="1974058"/>
            </a:xfrm>
            <a:custGeom>
              <a:avLst/>
              <a:gdLst/>
              <a:ahLst/>
              <a:cxnLst/>
              <a:rect l="l" t="t" r="r" b="b"/>
              <a:pathLst>
                <a:path w="4586487" h="1974057">
                  <a:moveTo>
                    <a:pt x="0" y="0"/>
                  </a:moveTo>
                  <a:lnTo>
                    <a:pt x="4586487" y="0"/>
                  </a:lnTo>
                  <a:lnTo>
                    <a:pt x="458648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4A7B1032-D735-4553-AC0C-23953322E55E}"/>
                </a:ext>
              </a:extLst>
            </p:cNvPr>
            <p:cNvSpPr txBox="1"/>
            <p:nvPr/>
          </p:nvSpPr>
          <p:spPr>
            <a:xfrm>
              <a:off x="-873621" y="-362674"/>
              <a:ext cx="4586487" cy="20693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1800"/>
                </a:lnSpc>
              </a:pPr>
              <a:r>
                <a:rPr lang="en-US" sz="1200" b="1" dirty="0" err="1">
                  <a:latin typeface="Merriweather" panose="00000500000000000000" pitchFamily="2" charset="0"/>
                </a:rPr>
                <a:t>ServiceBox</a:t>
              </a:r>
              <a:r>
                <a:rPr lang="en-US" sz="1200" dirty="0">
                  <a:latin typeface="Merriweather" panose="00000500000000000000" pitchFamily="2" charset="0"/>
                </a:rPr>
                <a:t> is a smart, location-based service platform designed to connect users with nearby verified professionals for home services.</a:t>
              </a:r>
              <a:endParaRPr lang="en-US" sz="1050" dirty="0">
                <a:solidFill>
                  <a:schemeClr val="tx1"/>
                </a:solidFill>
                <a:latin typeface="Merriweather" panose="00000500000000000000" pitchFamily="2" charset="0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F5C55F1D-F223-4D8D-9909-DB4E97329D01}"/>
              </a:ext>
            </a:extLst>
          </p:cNvPr>
          <p:cNvGrpSpPr/>
          <p:nvPr/>
        </p:nvGrpSpPr>
        <p:grpSpPr>
          <a:xfrm>
            <a:off x="5646971" y="1639744"/>
            <a:ext cx="3230329" cy="2522555"/>
            <a:chOff x="0" y="0"/>
            <a:chExt cx="950913" cy="950913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A62CF25E-1117-4166-A532-7C25329BEFE1}"/>
                </a:ext>
              </a:extLst>
            </p:cNvPr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4949AED4-B3A7-4183-BF49-42F22E676CA6}"/>
                </a:ext>
              </a:extLst>
            </p:cNvPr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86FD82E2-1CD7-46D1-AED4-EEB1DE044B41}"/>
              </a:ext>
            </a:extLst>
          </p:cNvPr>
          <p:cNvGrpSpPr/>
          <p:nvPr/>
        </p:nvGrpSpPr>
        <p:grpSpPr>
          <a:xfrm>
            <a:off x="5927125" y="2507663"/>
            <a:ext cx="2768025" cy="589099"/>
            <a:chOff x="0" y="0"/>
            <a:chExt cx="11023798" cy="658018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899F3A8-40C8-4222-BEC5-A352C8933192}"/>
                </a:ext>
              </a:extLst>
            </p:cNvPr>
            <p:cNvSpPr/>
            <p:nvPr/>
          </p:nvSpPr>
          <p:spPr>
            <a:xfrm>
              <a:off x="0" y="0"/>
              <a:ext cx="11023798" cy="658018"/>
            </a:xfrm>
            <a:custGeom>
              <a:avLst/>
              <a:gdLst/>
              <a:ahLst/>
              <a:cxnLst/>
              <a:rect l="l" t="t" r="r" b="b"/>
              <a:pathLst>
                <a:path w="11023798" h="658018">
                  <a:moveTo>
                    <a:pt x="0" y="0"/>
                  </a:moveTo>
                  <a:lnTo>
                    <a:pt x="11023798" y="0"/>
                  </a:lnTo>
                  <a:lnTo>
                    <a:pt x="1102379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D534F6B3-9A2E-4B56-940A-F96E63F9A0B6}"/>
                </a:ext>
              </a:extLst>
            </p:cNvPr>
            <p:cNvSpPr txBox="1"/>
            <p:nvPr/>
          </p:nvSpPr>
          <p:spPr>
            <a:xfrm>
              <a:off x="0" y="-95250"/>
              <a:ext cx="1102379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00"/>
                </a:lnSpc>
              </a:pPr>
              <a:endPara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4" name="TextBox 32">
            <a:extLst>
              <a:ext uri="{FF2B5EF4-FFF2-40B4-BE49-F238E27FC236}">
                <a16:creationId xmlns:a16="http://schemas.microsoft.com/office/drawing/2014/main" id="{84FAECDB-E9FB-49F6-AACD-62181FAB6BDB}"/>
              </a:ext>
            </a:extLst>
          </p:cNvPr>
          <p:cNvSpPr txBox="1"/>
          <p:nvPr/>
        </p:nvSpPr>
        <p:spPr>
          <a:xfrm>
            <a:off x="6312597" y="1706650"/>
            <a:ext cx="4664608" cy="6528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749"/>
              </a:lnSpc>
            </a:pPr>
            <a:r>
              <a:rPr lang="en-US" sz="17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Real-world relevance</a:t>
            </a:r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D98E5CE2-7AE3-48FE-AC2E-257B332E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55" y="1875759"/>
            <a:ext cx="250567" cy="250567"/>
          </a:xfrm>
          <a:prstGeom prst="rect">
            <a:avLst/>
          </a:prstGeom>
        </p:spPr>
      </p:pic>
      <p:pic>
        <p:nvPicPr>
          <p:cNvPr id="8" name="Graphic 7" descr="Bullseye with solid fill">
            <a:extLst>
              <a:ext uri="{FF2B5EF4-FFF2-40B4-BE49-F238E27FC236}">
                <a16:creationId xmlns:a16="http://schemas.microsoft.com/office/drawing/2014/main" id="{60FDD241-83C4-407C-BF20-88B598FCE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3000" y="1874443"/>
            <a:ext cx="251244" cy="251244"/>
          </a:xfrm>
          <a:prstGeom prst="rect">
            <a:avLst/>
          </a:prstGeom>
        </p:spPr>
      </p:pic>
      <p:pic>
        <p:nvPicPr>
          <p:cNvPr id="10" name="Graphic 9" descr="Earth globe: Africa and Europe with solid fill">
            <a:extLst>
              <a:ext uri="{FF2B5EF4-FFF2-40B4-BE49-F238E27FC236}">
                <a16:creationId xmlns:a16="http://schemas.microsoft.com/office/drawing/2014/main" id="{A509AA9D-44AF-41D8-B67B-C3371B8C5C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9598" y="1877300"/>
            <a:ext cx="245529" cy="245529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EF1FBEF-6C0B-435D-AAA5-E5654468BEB8}"/>
              </a:ext>
            </a:extLst>
          </p:cNvPr>
          <p:cNvSpPr/>
          <p:nvPr/>
        </p:nvSpPr>
        <p:spPr>
          <a:xfrm>
            <a:off x="367098" y="2233892"/>
            <a:ext cx="2455598" cy="18348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7">
            <a:extLst>
              <a:ext uri="{FF2B5EF4-FFF2-40B4-BE49-F238E27FC236}">
                <a16:creationId xmlns:a16="http://schemas.microsoft.com/office/drawing/2014/main" id="{EDFFEBDD-AB70-46EC-B227-4B35366CD3FB}"/>
              </a:ext>
            </a:extLst>
          </p:cNvPr>
          <p:cNvSpPr txBox="1"/>
          <p:nvPr/>
        </p:nvSpPr>
        <p:spPr>
          <a:xfrm>
            <a:off x="472762" y="2359537"/>
            <a:ext cx="2341310" cy="16141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1800"/>
              </a:lnSpc>
            </a:pPr>
            <a:r>
              <a:rPr lang="en-US" b="1" dirty="0" err="1">
                <a:latin typeface="Merriweather" panose="00000500000000000000" pitchFamily="2" charset="0"/>
              </a:rPr>
              <a:t>ServiceBox</a:t>
            </a:r>
            <a:r>
              <a:rPr lang="en-US" dirty="0">
                <a:latin typeface="Merriweather" panose="00000500000000000000" pitchFamily="2" charset="0"/>
              </a:rPr>
              <a:t> is a smart, location-based service platform designed to connect users with nearby verified professionals for home services.</a:t>
            </a:r>
            <a:br>
              <a:rPr lang="en-US" dirty="0">
                <a:latin typeface="Merriweather" panose="00000500000000000000" pitchFamily="2" charset="0"/>
              </a:rPr>
            </a:br>
            <a:endParaRPr lang="en-US" dirty="0">
              <a:solidFill>
                <a:schemeClr val="tx1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4C9AD2-E3C6-418F-99E9-A89F0D050CA9}"/>
              </a:ext>
            </a:extLst>
          </p:cNvPr>
          <p:cNvSpPr/>
          <p:nvPr/>
        </p:nvSpPr>
        <p:spPr>
          <a:xfrm>
            <a:off x="742315" y="1796153"/>
            <a:ext cx="421923" cy="3947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39D150C-5C87-4EB8-99BA-6E93FBFC4875}"/>
              </a:ext>
            </a:extLst>
          </p:cNvPr>
          <p:cNvSpPr/>
          <p:nvPr/>
        </p:nvSpPr>
        <p:spPr>
          <a:xfrm>
            <a:off x="3170994" y="2246561"/>
            <a:ext cx="2248186" cy="18473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DBFFED-F8A1-4494-9C1C-9445BDC65B3F}"/>
              </a:ext>
            </a:extLst>
          </p:cNvPr>
          <p:cNvSpPr/>
          <p:nvPr/>
        </p:nvSpPr>
        <p:spPr>
          <a:xfrm>
            <a:off x="3428864" y="1811223"/>
            <a:ext cx="421923" cy="3947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0EE45ACA-E5D8-4F72-9FBE-08C955A593E3}"/>
              </a:ext>
            </a:extLst>
          </p:cNvPr>
          <p:cNvSpPr txBox="1"/>
          <p:nvPr/>
        </p:nvSpPr>
        <p:spPr>
          <a:xfrm>
            <a:off x="3353378" y="2359537"/>
            <a:ext cx="2043092" cy="12120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1800"/>
              </a:lnSpc>
            </a:pP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Simplifies hiring process for home repairs and services.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3443287-B1EF-48B8-AE75-5CF8435936CA}"/>
              </a:ext>
            </a:extLst>
          </p:cNvPr>
          <p:cNvSpPr/>
          <p:nvPr/>
        </p:nvSpPr>
        <p:spPr>
          <a:xfrm>
            <a:off x="5767448" y="2254955"/>
            <a:ext cx="2989587" cy="18306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54536F-A35A-47B7-A5B2-B74F108492DC}"/>
              </a:ext>
            </a:extLst>
          </p:cNvPr>
          <p:cNvSpPr/>
          <p:nvPr/>
        </p:nvSpPr>
        <p:spPr>
          <a:xfrm>
            <a:off x="5857082" y="1790675"/>
            <a:ext cx="421923" cy="3947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15FCE-9178-4FA0-B303-08F09C716314}"/>
              </a:ext>
            </a:extLst>
          </p:cNvPr>
          <p:cNvSpPr txBox="1"/>
          <p:nvPr/>
        </p:nvSpPr>
        <p:spPr>
          <a:xfrm>
            <a:off x="5905136" y="2384622"/>
            <a:ext cx="281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Addresses growing demand in urban Bangladesh.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BFF"/>
            </a:gs>
            <a:gs pos="100000">
              <a:srgbClr val="FFFFFF"/>
            </a:gs>
          </a:gsLst>
          <a:lin ang="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-2014600" y="-3933369"/>
            <a:ext cx="13376388" cy="5255751"/>
            <a:chOff x="0" y="3570"/>
            <a:chExt cx="35670367" cy="16033406"/>
          </a:xfrm>
        </p:grpSpPr>
        <p:sp>
          <p:nvSpPr>
            <p:cNvPr id="113" name="Google Shape;113;p14"/>
            <p:cNvSpPr/>
            <p:nvPr/>
          </p:nvSpPr>
          <p:spPr>
            <a:xfrm rot="10800000">
              <a:off x="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4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05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45" name="Google Shape;115;p14">
            <a:extLst>
              <a:ext uri="{FF2B5EF4-FFF2-40B4-BE49-F238E27FC236}">
                <a16:creationId xmlns:a16="http://schemas.microsoft.com/office/drawing/2014/main" id="{CC45DC38-A457-476A-AA9A-A7D430BEC9D3}"/>
              </a:ext>
            </a:extLst>
          </p:cNvPr>
          <p:cNvSpPr txBox="1"/>
          <p:nvPr/>
        </p:nvSpPr>
        <p:spPr>
          <a:xfrm>
            <a:off x="909355" y="0"/>
            <a:ext cx="79961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en-US" sz="5400" dirty="0">
                <a:solidFill>
                  <a:schemeClr val="bg1"/>
                </a:solidFill>
                <a:latin typeface="Paytone One"/>
                <a:ea typeface="Paytone One"/>
                <a:cs typeface="Paytone One"/>
                <a:sym typeface="Paytone One"/>
              </a:rPr>
              <a:t>Problem Description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F0709E-49D0-45D2-9B45-FDEAD5EF414D}"/>
              </a:ext>
            </a:extLst>
          </p:cNvPr>
          <p:cNvSpPr/>
          <p:nvPr/>
        </p:nvSpPr>
        <p:spPr>
          <a:xfrm>
            <a:off x="544758" y="1754466"/>
            <a:ext cx="4027242" cy="300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19C10E-A565-4756-9D17-E962843D9CCB}"/>
              </a:ext>
            </a:extLst>
          </p:cNvPr>
          <p:cNvSpPr/>
          <p:nvPr/>
        </p:nvSpPr>
        <p:spPr>
          <a:xfrm>
            <a:off x="4678917" y="1774449"/>
            <a:ext cx="4027242" cy="300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204D72-1EFA-4379-940B-7320E336EF98}"/>
              </a:ext>
            </a:extLst>
          </p:cNvPr>
          <p:cNvGrpSpPr/>
          <p:nvPr/>
        </p:nvGrpSpPr>
        <p:grpSpPr>
          <a:xfrm>
            <a:off x="1706912" y="1810292"/>
            <a:ext cx="3958050" cy="653420"/>
            <a:chOff x="0" y="-228684"/>
            <a:chExt cx="5277399" cy="871224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B70C7D54-FFCA-4E90-BCD8-DAF19F36CD67}"/>
                </a:ext>
              </a:extLst>
            </p:cNvPr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E2BA02-5517-4AA8-A632-05F016EA6CAE}"/>
                </a:ext>
              </a:extLst>
            </p:cNvPr>
            <p:cNvSpPr txBox="1"/>
            <p:nvPr/>
          </p:nvSpPr>
          <p:spPr>
            <a:xfrm>
              <a:off x="135089" y="-228684"/>
              <a:ext cx="5142310" cy="6520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2400" dirty="0">
                  <a:latin typeface="Merriweather"/>
                  <a:ea typeface="Merriweather"/>
                  <a:cs typeface="Merriweather"/>
                  <a:sym typeface="Merriweather"/>
                </a:rPr>
                <a:t>Key Issues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E511EA4-61F0-4C67-BB16-E820898F2725}"/>
              </a:ext>
            </a:extLst>
          </p:cNvPr>
          <p:cNvSpPr txBox="1"/>
          <p:nvPr/>
        </p:nvSpPr>
        <p:spPr>
          <a:xfrm>
            <a:off x="6176301" y="1847662"/>
            <a:ext cx="3856732" cy="4890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749"/>
              </a:lnSpc>
            </a:pPr>
            <a:r>
              <a:rPr lang="en-US" sz="2400" dirty="0">
                <a:latin typeface="Merriweather"/>
                <a:ea typeface="Merriweather"/>
                <a:cs typeface="Merriweather"/>
                <a:sym typeface="Merriweather"/>
              </a:rPr>
              <a:t>Impact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5D7A53-5017-43E5-B957-C638B2164211}"/>
              </a:ext>
            </a:extLst>
          </p:cNvPr>
          <p:cNvSpPr/>
          <p:nvPr/>
        </p:nvSpPr>
        <p:spPr>
          <a:xfrm>
            <a:off x="723229" y="2324014"/>
            <a:ext cx="3695700" cy="23820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C890116-E5ED-46FB-B207-955F1C77BCE3}"/>
              </a:ext>
            </a:extLst>
          </p:cNvPr>
          <p:cNvSpPr/>
          <p:nvPr/>
        </p:nvSpPr>
        <p:spPr>
          <a:xfrm>
            <a:off x="4844688" y="2384528"/>
            <a:ext cx="3695700" cy="23215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C84EE-B5BA-439E-9339-7F055030F7E8}"/>
              </a:ext>
            </a:extLst>
          </p:cNvPr>
          <p:cNvSpPr txBox="1"/>
          <p:nvPr/>
        </p:nvSpPr>
        <p:spPr>
          <a:xfrm>
            <a:off x="902275" y="2445782"/>
            <a:ext cx="3560877" cy="2660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Difficult to find reliable professionals.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Trust and quality concerns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No centralized platform in urban Bangladesh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29" name="Graphic 28" descr="Question mark with solid fill">
            <a:extLst>
              <a:ext uri="{FF2B5EF4-FFF2-40B4-BE49-F238E27FC236}">
                <a16:creationId xmlns:a16="http://schemas.microsoft.com/office/drawing/2014/main" id="{1BEE387C-70FA-49EC-B707-FF93A260D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127" y="1871852"/>
            <a:ext cx="366244" cy="36624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C47F88F-18E5-4F91-96DC-762426D69650}"/>
              </a:ext>
            </a:extLst>
          </p:cNvPr>
          <p:cNvSpPr/>
          <p:nvPr/>
        </p:nvSpPr>
        <p:spPr>
          <a:xfrm>
            <a:off x="1295030" y="1863448"/>
            <a:ext cx="421923" cy="3947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Questions with solid fill">
            <a:extLst>
              <a:ext uri="{FF2B5EF4-FFF2-40B4-BE49-F238E27FC236}">
                <a16:creationId xmlns:a16="http://schemas.microsoft.com/office/drawing/2014/main" id="{688BDAB0-E365-490C-9CBC-FA729A9D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389" y="1936316"/>
            <a:ext cx="301780" cy="30178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BE799BA1-D317-40D1-B410-F62F9D74F37E}"/>
              </a:ext>
            </a:extLst>
          </p:cNvPr>
          <p:cNvSpPr/>
          <p:nvPr/>
        </p:nvSpPr>
        <p:spPr>
          <a:xfrm>
            <a:off x="5555683" y="1893738"/>
            <a:ext cx="421923" cy="3947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6C0702-01A8-4AEC-A516-6B605DDC66B6}"/>
              </a:ext>
            </a:extLst>
          </p:cNvPr>
          <p:cNvSpPr txBox="1"/>
          <p:nvPr/>
        </p:nvSpPr>
        <p:spPr>
          <a:xfrm>
            <a:off x="4894682" y="2470857"/>
            <a:ext cx="3562808" cy="191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180" lvl="1" indent="-179090" algn="l">
              <a:lnSpc>
                <a:spcPts val="2900"/>
              </a:lnSpc>
              <a:buFont typeface="Arial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Wasted time searching and  vetting professional.</a:t>
            </a:r>
          </a:p>
          <a:p>
            <a:pPr marL="358180" lvl="1" indent="-179090">
              <a:lnSpc>
                <a:spcPts val="2900"/>
              </a:lnSpc>
              <a:buFont typeface="Arial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Uncertain service results</a:t>
            </a:r>
          </a:p>
          <a:p>
            <a:pPr marL="358180" lvl="1" indent="-179090">
              <a:lnSpc>
                <a:spcPts val="2900"/>
              </a:lnSpc>
              <a:buFont typeface="Arial"/>
              <a:buChar char="•"/>
            </a:pPr>
            <a:r>
              <a:rPr lang="en-US" sz="1700" dirty="0">
                <a:latin typeface="Merriweather"/>
                <a:ea typeface="Merriweather"/>
                <a:cs typeface="Merriweather"/>
                <a:sym typeface="Merriweather"/>
              </a:rPr>
              <a:t>Limited digital access for locals</a:t>
            </a:r>
          </a:p>
        </p:txBody>
      </p:sp>
    </p:spTree>
    <p:extLst>
      <p:ext uri="{BB962C8B-B14F-4D97-AF65-F5344CB8AC3E}">
        <p14:creationId xmlns:p14="http://schemas.microsoft.com/office/powerpoint/2010/main" val="314377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06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4" name="Google Shape;112;p14">
            <a:extLst>
              <a:ext uri="{FF2B5EF4-FFF2-40B4-BE49-F238E27FC236}">
                <a16:creationId xmlns:a16="http://schemas.microsoft.com/office/drawing/2014/main" id="{A36B9D86-8906-4DB1-B206-1322A6B1DB1B}"/>
              </a:ext>
            </a:extLst>
          </p:cNvPr>
          <p:cNvGrpSpPr/>
          <p:nvPr/>
        </p:nvGrpSpPr>
        <p:grpSpPr>
          <a:xfrm>
            <a:off x="-1881492" y="-3949217"/>
            <a:ext cx="13376388" cy="5255751"/>
            <a:chOff x="0" y="3570"/>
            <a:chExt cx="35670367" cy="16033406"/>
          </a:xfrm>
        </p:grpSpPr>
        <p:sp>
          <p:nvSpPr>
            <p:cNvPr id="35" name="Google Shape;113;p14">
              <a:extLst>
                <a:ext uri="{FF2B5EF4-FFF2-40B4-BE49-F238E27FC236}">
                  <a16:creationId xmlns:a16="http://schemas.microsoft.com/office/drawing/2014/main" id="{5CE1C806-8A9A-482A-8A70-A7FA7C0E0AC6}"/>
                </a:ext>
              </a:extLst>
            </p:cNvPr>
            <p:cNvSpPr/>
            <p:nvPr/>
          </p:nvSpPr>
          <p:spPr>
            <a:xfrm rot="10800000">
              <a:off x="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;p14">
              <a:extLst>
                <a:ext uri="{FF2B5EF4-FFF2-40B4-BE49-F238E27FC236}">
                  <a16:creationId xmlns:a16="http://schemas.microsoft.com/office/drawing/2014/main" id="{37C8EAE8-8C16-4F3C-9B7A-783D31ED6CD8}"/>
                </a:ext>
              </a:extLst>
            </p:cNvPr>
            <p:cNvSpPr/>
            <p:nvPr/>
          </p:nvSpPr>
          <p:spPr>
            <a:xfrm rot="10800000">
              <a:off x="17820990" y="3570"/>
              <a:ext cx="17849377" cy="16033406"/>
            </a:xfrm>
            <a:custGeom>
              <a:avLst/>
              <a:gdLst/>
              <a:ahLst/>
              <a:cxnLst/>
              <a:rect l="l" t="t" r="r" b="b"/>
              <a:pathLst>
                <a:path w="6350000" h="5703960" extrusionOk="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204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33;p16">
            <a:extLst>
              <a:ext uri="{FF2B5EF4-FFF2-40B4-BE49-F238E27FC236}">
                <a16:creationId xmlns:a16="http://schemas.microsoft.com/office/drawing/2014/main" id="{EC4BE376-5383-4072-8264-A6217993FF6F}"/>
              </a:ext>
            </a:extLst>
          </p:cNvPr>
          <p:cNvSpPr txBox="1">
            <a:spLocks/>
          </p:cNvSpPr>
          <p:nvPr/>
        </p:nvSpPr>
        <p:spPr>
          <a:xfrm>
            <a:off x="898245" y="0"/>
            <a:ext cx="842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ytone One"/>
              <a:buChar char="●"/>
              <a:defRPr sz="18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Char char="○"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  <a:buFont typeface="Paytone One"/>
              <a:buNone/>
            </a:pPr>
            <a:r>
              <a:rPr lang="en-US" sz="5200">
                <a:solidFill>
                  <a:schemeClr val="bg1"/>
                </a:solidFill>
              </a:rPr>
              <a:t>Goals &amp; Significance</a:t>
            </a:r>
            <a:endParaRPr lang="en-US" sz="5200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621D5D3-71B6-455F-B2F1-A4704C32C739}"/>
              </a:ext>
            </a:extLst>
          </p:cNvPr>
          <p:cNvSpPr/>
          <p:nvPr/>
        </p:nvSpPr>
        <p:spPr>
          <a:xfrm>
            <a:off x="797850" y="2154304"/>
            <a:ext cx="3472657" cy="1849806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3519BCBB-7C81-4C32-B0DA-FFFB0E78EF7C}"/>
              </a:ext>
            </a:extLst>
          </p:cNvPr>
          <p:cNvSpPr txBox="1"/>
          <p:nvPr/>
        </p:nvSpPr>
        <p:spPr>
          <a:xfrm>
            <a:off x="898245" y="3256323"/>
            <a:ext cx="8672512" cy="5584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58180" lvl="1" indent="-179090" algn="l">
              <a:lnSpc>
                <a:spcPts val="3812"/>
              </a:lnSpc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Ensure secure, trusted connections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44CA37F0-EF42-4CA0-BCB5-D44C190D245F}"/>
              </a:ext>
            </a:extLst>
          </p:cNvPr>
          <p:cNvSpPr txBox="1"/>
          <p:nvPr/>
        </p:nvSpPr>
        <p:spPr>
          <a:xfrm>
            <a:off x="898245" y="2886763"/>
            <a:ext cx="8672512" cy="5584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58180" lvl="1" indent="-179090" algn="l">
              <a:lnSpc>
                <a:spcPts val="3812"/>
              </a:lnSpc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smooth user experience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24D20209-6069-4C1A-90C4-7F90052961C3}"/>
              </a:ext>
            </a:extLst>
          </p:cNvPr>
          <p:cNvSpPr txBox="1"/>
          <p:nvPr/>
        </p:nvSpPr>
        <p:spPr>
          <a:xfrm>
            <a:off x="898245" y="2530845"/>
            <a:ext cx="8672512" cy="5584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58180" lvl="1" indent="-179090" algn="l">
              <a:lnSpc>
                <a:spcPts val="3812"/>
              </a:lnSpc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 reliable tech hiring 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CB72141-0B2B-48BB-A6F5-5F8CA82D1C16}"/>
              </a:ext>
            </a:extLst>
          </p:cNvPr>
          <p:cNvSpPr/>
          <p:nvPr/>
        </p:nvSpPr>
        <p:spPr>
          <a:xfrm>
            <a:off x="806521" y="1846693"/>
            <a:ext cx="1282410" cy="6229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erriweather" panose="00000500000000000000" pitchFamily="2" charset="0"/>
              </a:rPr>
              <a:t>Goals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BDBD720-54CC-4ED4-B9C5-724283B0F256}"/>
              </a:ext>
            </a:extLst>
          </p:cNvPr>
          <p:cNvSpPr/>
          <p:nvPr/>
        </p:nvSpPr>
        <p:spPr>
          <a:xfrm>
            <a:off x="4477821" y="2154304"/>
            <a:ext cx="3472657" cy="1849806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6E16817-07DC-4BBA-AA28-C06540429C77}"/>
              </a:ext>
            </a:extLst>
          </p:cNvPr>
          <p:cNvSpPr/>
          <p:nvPr/>
        </p:nvSpPr>
        <p:spPr>
          <a:xfrm>
            <a:off x="4477821" y="1784097"/>
            <a:ext cx="2212539" cy="6229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Significance</a:t>
            </a:r>
          </a:p>
        </p:txBody>
      </p:sp>
      <p:grpSp>
        <p:nvGrpSpPr>
          <p:cNvPr id="46" name="Group 30">
            <a:extLst>
              <a:ext uri="{FF2B5EF4-FFF2-40B4-BE49-F238E27FC236}">
                <a16:creationId xmlns:a16="http://schemas.microsoft.com/office/drawing/2014/main" id="{009677FB-8ABF-4DE9-ABE6-81735C397909}"/>
              </a:ext>
            </a:extLst>
          </p:cNvPr>
          <p:cNvGrpSpPr/>
          <p:nvPr/>
        </p:nvGrpSpPr>
        <p:grpSpPr>
          <a:xfrm>
            <a:off x="4515282" y="2469689"/>
            <a:ext cx="8714842" cy="558404"/>
            <a:chOff x="0" y="-95249"/>
            <a:chExt cx="11619790" cy="744539"/>
          </a:xfrm>
        </p:grpSpPr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0A3828F6-DC97-41F7-AFD5-5C92741D161A}"/>
                </a:ext>
              </a:extLst>
            </p:cNvPr>
            <p:cNvSpPr/>
            <p:nvPr/>
          </p:nvSpPr>
          <p:spPr>
            <a:xfrm>
              <a:off x="0" y="0"/>
              <a:ext cx="11563350" cy="649288"/>
            </a:xfrm>
            <a:custGeom>
              <a:avLst/>
              <a:gdLst/>
              <a:ahLst/>
              <a:cxnLst/>
              <a:rect l="l" t="t" r="r" b="b"/>
              <a:pathLst>
                <a:path w="11563350" h="649288">
                  <a:moveTo>
                    <a:pt x="0" y="0"/>
                  </a:moveTo>
                  <a:lnTo>
                    <a:pt x="11563350" y="0"/>
                  </a:lnTo>
                  <a:lnTo>
                    <a:pt x="11563350" y="649288"/>
                  </a:lnTo>
                  <a:lnTo>
                    <a:pt x="0" y="64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32">
              <a:extLst>
                <a:ext uri="{FF2B5EF4-FFF2-40B4-BE49-F238E27FC236}">
                  <a16:creationId xmlns:a16="http://schemas.microsoft.com/office/drawing/2014/main" id="{320D6DD4-D0C6-4F17-B346-DFEEC2DE2485}"/>
                </a:ext>
              </a:extLst>
            </p:cNvPr>
            <p:cNvSpPr txBox="1"/>
            <p:nvPr/>
          </p:nvSpPr>
          <p:spPr>
            <a:xfrm>
              <a:off x="56440" y="-95249"/>
              <a:ext cx="11563350" cy="7445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12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Fills gap in urban service markets</a:t>
              </a:r>
            </a:p>
          </p:txBody>
        </p:sp>
      </p:grpSp>
      <p:grpSp>
        <p:nvGrpSpPr>
          <p:cNvPr id="49" name="Group 33">
            <a:extLst>
              <a:ext uri="{FF2B5EF4-FFF2-40B4-BE49-F238E27FC236}">
                <a16:creationId xmlns:a16="http://schemas.microsoft.com/office/drawing/2014/main" id="{90B26617-492E-45CF-BE99-F0D1C13A7AA7}"/>
              </a:ext>
            </a:extLst>
          </p:cNvPr>
          <p:cNvGrpSpPr/>
          <p:nvPr/>
        </p:nvGrpSpPr>
        <p:grpSpPr>
          <a:xfrm>
            <a:off x="4299382" y="2784313"/>
            <a:ext cx="8918682" cy="837157"/>
            <a:chOff x="0" y="-466921"/>
            <a:chExt cx="11891577" cy="1116209"/>
          </a:xfrm>
        </p:grpSpPr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34B95E32-1160-4B00-BA7C-5F9F1F4F5E54}"/>
                </a:ext>
              </a:extLst>
            </p:cNvPr>
            <p:cNvSpPr/>
            <p:nvPr/>
          </p:nvSpPr>
          <p:spPr>
            <a:xfrm>
              <a:off x="0" y="0"/>
              <a:ext cx="11563350" cy="649288"/>
            </a:xfrm>
            <a:custGeom>
              <a:avLst/>
              <a:gdLst/>
              <a:ahLst/>
              <a:cxnLst/>
              <a:rect l="l" t="t" r="r" b="b"/>
              <a:pathLst>
                <a:path w="11563350" h="649288">
                  <a:moveTo>
                    <a:pt x="0" y="0"/>
                  </a:moveTo>
                  <a:lnTo>
                    <a:pt x="11563350" y="0"/>
                  </a:lnTo>
                  <a:lnTo>
                    <a:pt x="11563350" y="649288"/>
                  </a:lnTo>
                  <a:lnTo>
                    <a:pt x="0" y="64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35">
              <a:extLst>
                <a:ext uri="{FF2B5EF4-FFF2-40B4-BE49-F238E27FC236}">
                  <a16:creationId xmlns:a16="http://schemas.microsoft.com/office/drawing/2014/main" id="{603B499A-0EC9-4761-B7E4-EB849C49E0FF}"/>
                </a:ext>
              </a:extLst>
            </p:cNvPr>
            <p:cNvSpPr txBox="1"/>
            <p:nvPr/>
          </p:nvSpPr>
          <p:spPr>
            <a:xfrm>
              <a:off x="328227" y="-466921"/>
              <a:ext cx="11563350" cy="744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12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Supports local technician economy</a:t>
              </a:r>
            </a:p>
          </p:txBody>
        </p:sp>
      </p:grpSp>
      <p:grpSp>
        <p:nvGrpSpPr>
          <p:cNvPr id="52" name="Group 36">
            <a:extLst>
              <a:ext uri="{FF2B5EF4-FFF2-40B4-BE49-F238E27FC236}">
                <a16:creationId xmlns:a16="http://schemas.microsoft.com/office/drawing/2014/main" id="{554EE0EE-4C3A-41AB-A0C2-0362D153DA15}"/>
              </a:ext>
            </a:extLst>
          </p:cNvPr>
          <p:cNvGrpSpPr/>
          <p:nvPr/>
        </p:nvGrpSpPr>
        <p:grpSpPr>
          <a:xfrm>
            <a:off x="4535571" y="3137059"/>
            <a:ext cx="8691762" cy="558404"/>
            <a:chOff x="0" y="-69583"/>
            <a:chExt cx="11589017" cy="744539"/>
          </a:xfrm>
        </p:grpSpPr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C275B1C4-1136-4F2A-8EBA-8FEDCC1E336E}"/>
                </a:ext>
              </a:extLst>
            </p:cNvPr>
            <p:cNvSpPr/>
            <p:nvPr/>
          </p:nvSpPr>
          <p:spPr>
            <a:xfrm>
              <a:off x="0" y="0"/>
              <a:ext cx="11563350" cy="649288"/>
            </a:xfrm>
            <a:custGeom>
              <a:avLst/>
              <a:gdLst/>
              <a:ahLst/>
              <a:cxnLst/>
              <a:rect l="l" t="t" r="r" b="b"/>
              <a:pathLst>
                <a:path w="11563350" h="649288">
                  <a:moveTo>
                    <a:pt x="0" y="0"/>
                  </a:moveTo>
                  <a:lnTo>
                    <a:pt x="11563350" y="0"/>
                  </a:lnTo>
                  <a:lnTo>
                    <a:pt x="11563350" y="649288"/>
                  </a:lnTo>
                  <a:lnTo>
                    <a:pt x="0" y="64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38">
              <a:extLst>
                <a:ext uri="{FF2B5EF4-FFF2-40B4-BE49-F238E27FC236}">
                  <a16:creationId xmlns:a16="http://schemas.microsoft.com/office/drawing/2014/main" id="{1D1F1FDE-AD47-4FDE-9DBC-283C0A5925B9}"/>
                </a:ext>
              </a:extLst>
            </p:cNvPr>
            <p:cNvSpPr txBox="1"/>
            <p:nvPr/>
          </p:nvSpPr>
          <p:spPr>
            <a:xfrm>
              <a:off x="25667" y="-69583"/>
              <a:ext cx="11563350" cy="7445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12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Increases convenience for users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311700" y="727600"/>
            <a:ext cx="8520600" cy="24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00"/>
              <a:t>Literature Review and Research Gap</a:t>
            </a:r>
            <a:endParaRPr sz="5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00"/>
              <a:t>Identification</a:t>
            </a:r>
            <a:endParaRPr sz="5200"/>
          </a:p>
        </p:txBody>
      </p:sp>
      <p:sp>
        <p:nvSpPr>
          <p:cNvPr id="142" name="Google Shape;142;p17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07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CEA13-2AF5-45FC-8691-9C89D721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" y="3073675"/>
            <a:ext cx="2805624" cy="2085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D7FEC-C0D9-4B15-89E0-67E8BA9A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5" y="2632327"/>
            <a:ext cx="1187511" cy="882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5767F-0E20-4A7C-B11B-0CBBD2CF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44" y="3304174"/>
            <a:ext cx="3152258" cy="18392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0" y="164100"/>
            <a:ext cx="960405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 or Applications</a:t>
            </a:r>
            <a:endParaRPr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08</a:t>
            </a:r>
            <a:endParaRPr sz="17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CAA79-AC8C-4F47-B71A-D6800B44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87" y="3076896"/>
            <a:ext cx="2076557" cy="100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E2AD17-29A2-4827-B063-B49C1164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40" y="3065060"/>
            <a:ext cx="2076557" cy="1016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35C264-1521-4E51-8175-3CEA0AA36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4334" y="3076896"/>
            <a:ext cx="2126025" cy="1016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65F1A7-8FFE-4957-A68D-49EB5CB99173}"/>
              </a:ext>
            </a:extLst>
          </p:cNvPr>
          <p:cNvSpPr txBox="1"/>
          <p:nvPr/>
        </p:nvSpPr>
        <p:spPr>
          <a:xfrm>
            <a:off x="39658" y="1293967"/>
            <a:ext cx="60813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Merriweather" panose="00000500000000000000" pitchFamily="2" charset="0"/>
              </a:rPr>
              <a:t>The </a:t>
            </a:r>
            <a:r>
              <a:rPr lang="en-US" sz="1600" b="1" dirty="0" err="1">
                <a:solidFill>
                  <a:schemeClr val="tx1"/>
                </a:solidFill>
                <a:latin typeface="Merriweather" panose="00000500000000000000" pitchFamily="2" charset="0"/>
              </a:rPr>
              <a:t>ServiceBox</a:t>
            </a:r>
            <a:r>
              <a:rPr lang="en-US" sz="1600" dirty="0">
                <a:solidFill>
                  <a:schemeClr val="tx1"/>
                </a:solidFill>
                <a:latin typeface="Merriweather" panose="00000500000000000000" pitchFamily="2" charset="0"/>
              </a:rPr>
              <a:t> project aims to develop an all-in-one service platform for the Bangladeshi market. To guide our design, we analyzed existing platforms like </a:t>
            </a:r>
            <a:r>
              <a:rPr lang="en-US" sz="1600" b="1" dirty="0">
                <a:solidFill>
                  <a:schemeClr val="tx1"/>
                </a:solidFill>
                <a:latin typeface="Merriweather" panose="00000500000000000000" pitchFamily="2" charset="0"/>
              </a:rPr>
              <a:t>UrbanClap</a:t>
            </a:r>
            <a:r>
              <a:rPr lang="en-US" sz="1600" dirty="0">
                <a:solidFill>
                  <a:schemeClr val="tx1"/>
                </a:solidFill>
                <a:latin typeface="Merriweather" panose="00000500000000000000" pitchFamily="2" charset="0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Merriweather" panose="00000500000000000000" pitchFamily="2" charset="0"/>
              </a:rPr>
              <a:t>TaskRabbit</a:t>
            </a:r>
            <a:r>
              <a:rPr lang="en-US" sz="1600" dirty="0">
                <a:solidFill>
                  <a:schemeClr val="tx1"/>
                </a:solidFill>
                <a:latin typeface="Merriweather" panose="00000500000000000000" pitchFamily="2" charset="0"/>
              </a:rPr>
              <a:t> &amp; </a:t>
            </a:r>
            <a:r>
              <a:rPr lang="en-US" sz="1600" b="1" dirty="0" err="1">
                <a:solidFill>
                  <a:schemeClr val="tx1"/>
                </a:solidFill>
                <a:latin typeface="Merriweather" panose="00000500000000000000" pitchFamily="2" charset="0"/>
              </a:rPr>
              <a:t>Sheba.xyz</a:t>
            </a:r>
            <a:r>
              <a:rPr lang="en-US" sz="1600" b="1" dirty="0">
                <a:solidFill>
                  <a:schemeClr val="tx1"/>
                </a:solidFill>
                <a:latin typeface="Merriweather" panose="0000050000000000000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rriweather" panose="00000500000000000000" pitchFamily="2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93D3D9-AB16-4949-BA07-9A24DBD45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387" y="782319"/>
            <a:ext cx="1720938" cy="3946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B309F0-7FA3-48A7-8D7E-3975391E9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389" y="1564216"/>
            <a:ext cx="1309085" cy="8979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3F0E94-BFF2-4793-84DB-C6048D4B0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655" y="1283384"/>
            <a:ext cx="1720938" cy="14161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DA4715-9408-4490-B549-25EA7746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691" y="3727377"/>
            <a:ext cx="1720938" cy="14161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481275" y="0"/>
            <a:ext cx="7203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or Website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76200" y="1876234"/>
            <a:ext cx="6307667" cy="159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700" b="1" dirty="0">
                <a:latin typeface="Merriweather" panose="00000500000000000000" pitchFamily="2" charset="0"/>
              </a:rPr>
              <a:t>Common Features </a:t>
            </a:r>
            <a:r>
              <a:rPr lang="en-US" sz="1600" dirty="0">
                <a:latin typeface="Merriweather" panose="00000500000000000000" pitchFamily="2" charset="0"/>
              </a:rPr>
              <a:t>of UrbanClap, TaskRabbit &amp; </a:t>
            </a:r>
            <a:r>
              <a:rPr lang="en-US" sz="1600" dirty="0" err="1">
                <a:latin typeface="Merriweather" panose="00000500000000000000" pitchFamily="2" charset="0"/>
              </a:rPr>
              <a:t>Sheba.xyz</a:t>
            </a:r>
            <a:r>
              <a:rPr lang="en-US" sz="1600" dirty="0">
                <a:latin typeface="Merriweather" panose="00000500000000000000" pitchFamily="2" charset="0"/>
              </a:rPr>
              <a:t> :</a:t>
            </a:r>
          </a:p>
          <a:p>
            <a:endParaRPr lang="en-US" sz="800" dirty="0">
              <a:latin typeface="Merriweather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rriweather" panose="00000500000000000000" pitchFamily="2" charset="0"/>
              </a:rPr>
              <a:t>  Online service booking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rriweather" panose="00000500000000000000" pitchFamily="2" charset="0"/>
              </a:rPr>
              <a:t>  Verified and trained professionals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rriweather" panose="00000500000000000000" pitchFamily="2" charset="0"/>
              </a:rPr>
              <a:t>  User reviews and ratings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rriweather" panose="00000500000000000000" pitchFamily="2" charset="0"/>
              </a:rPr>
              <a:t>  Real-time scheduling   </a:t>
            </a:r>
          </a:p>
        </p:txBody>
      </p:sp>
      <p:sp>
        <p:nvSpPr>
          <p:cNvPr id="170" name="Google Shape;170;p20"/>
          <p:cNvSpPr txBox="1"/>
          <p:nvPr/>
        </p:nvSpPr>
        <p:spPr>
          <a:xfrm>
            <a:off x="8671325" y="4728475"/>
            <a:ext cx="4728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09</a:t>
            </a:r>
            <a:endParaRPr sz="1700" dirty="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DE829-1F5D-45D9-9C23-44386CCC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7914" y="2011073"/>
            <a:ext cx="4018684" cy="141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12D84-B567-4E66-8F60-A039573F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06" y="1303011"/>
            <a:ext cx="1720938" cy="1416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93668-19D1-4831-9146-7BA20248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16" y="1844096"/>
            <a:ext cx="708069" cy="582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49F65-E905-4F73-8165-C41886E96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80" y="3753165"/>
            <a:ext cx="1720938" cy="1390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204B"/>
      </a:dk1>
      <a:lt1>
        <a:srgbClr val="E9FBFF"/>
      </a:lt1>
      <a:dk2>
        <a:srgbClr val="00204B"/>
      </a:dk2>
      <a:lt2>
        <a:srgbClr val="A5CED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878</Words>
  <Application>Microsoft Office PowerPoint</Application>
  <PresentationFormat>On-screen Show (16:9)</PresentationFormat>
  <Paragraphs>217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Nunito</vt:lpstr>
      <vt:lpstr>Arial</vt:lpstr>
      <vt:lpstr>Bebas Neue</vt:lpstr>
      <vt:lpstr>Merriweather</vt:lpstr>
      <vt:lpstr>Paytone One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 and Research Gap Identification</vt:lpstr>
      <vt:lpstr>Related Work or Applications</vt:lpstr>
      <vt:lpstr>Related Work or Website</vt:lpstr>
      <vt:lpstr>PowerPoint Presentation</vt:lpstr>
      <vt:lpstr>PowerPoint Presentation</vt:lpstr>
      <vt:lpstr>Methodology  Phase and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Project Challenges &amp; Proposed Solutions</vt:lpstr>
      <vt:lpstr>PowerPoint Presentation</vt:lpstr>
      <vt:lpstr>     Tools &amp; Technologies Used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Bappy Adhikary</cp:lastModifiedBy>
  <cp:revision>57</cp:revision>
  <dcterms:modified xsi:type="dcterms:W3CDTF">2025-06-18T01:29:58Z</dcterms:modified>
</cp:coreProperties>
</file>